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4" r:id="rId6"/>
    <p:sldId id="268" r:id="rId7"/>
    <p:sldId id="269" r:id="rId8"/>
    <p:sldId id="273" r:id="rId9"/>
    <p:sldId id="277" r:id="rId10"/>
    <p:sldId id="282" r:id="rId11"/>
    <p:sldId id="283" r:id="rId12"/>
    <p:sldId id="288" r:id="rId13"/>
    <p:sldId id="287" r:id="rId14"/>
  </p:sldIdLst>
  <p:sldSz cx="9144000" cy="5143500" type="screen16x9"/>
  <p:notesSz cx="5143500" cy="9144000"/>
  <p:embeddedFontLst>
    <p:embeddedFont>
      <p:font typeface="SourceHanSansSC-Light" panose="02010600030101010101" charset="-122"/>
      <p:regular r:id="rId16"/>
    </p:embeddedFont>
    <p:embeddedFont>
      <p:font typeface="SourceHanSansSC-Regular" panose="02010600030101010101" charset="-122"/>
      <p:regular r:id="rId17"/>
    </p:embeddedFont>
    <p:embeddedFont>
      <p:font typeface="tsangershuyuant-w04" panose="02010600030101010101" charset="-122"/>
      <p:regular r:id="rId18"/>
    </p:embeddedFont>
    <p:embeddedFont>
      <p:font typeface="Noto Sans SC Black" panose="020B0200000000000000" pitchFamily="34" charset="-122"/>
      <p:bold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C20A"/>
    <a:srgbClr val="EC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8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png"/><Relationship Id="rId21" Type="http://schemas.openxmlformats.org/officeDocument/2006/relationships/image" Target="../media/image69.jpe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svg"/><Relationship Id="rId20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19" Type="http://schemas.openxmlformats.org/officeDocument/2006/relationships/image" Target="../media/image67.jpe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80011" y="794885"/>
            <a:ext cx="6783647" cy="3420867"/>
          </a:xfrm>
          <a:custGeom>
            <a:avLst/>
            <a:gdLst/>
            <a:ahLst/>
            <a:cxnLst/>
            <a:rect l="l" t="t" r="r" b="b"/>
            <a:pathLst>
              <a:path w="6783647" h="3420867">
                <a:moveTo>
                  <a:pt x="0" y="0"/>
                </a:moveTo>
                <a:lnTo>
                  <a:pt x="6783647" y="0"/>
                </a:lnTo>
                <a:lnTo>
                  <a:pt x="6783647" y="3420867"/>
                </a:lnTo>
                <a:lnTo>
                  <a:pt x="0" y="342086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20000"/>
            </a:scheme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8703" y="-566640"/>
            <a:ext cx="2563489" cy="2563489"/>
          </a:xfrm>
          <a:prstGeom prst="rect">
            <a:avLst/>
          </a:prstGeom>
        </p:spPr>
      </p:pic>
      <p:pic>
        <p:nvPicPr>
          <p:cNvPr id="4" name="Image 1" descr="//img.tukuppt.com/aippt_uploads/24141822/24/08/21/66c5556dcea7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44" y="76019"/>
            <a:ext cx="1290006" cy="1278171"/>
          </a:xfrm>
          <a:prstGeom prst="rect">
            <a:avLst/>
          </a:prstGeom>
        </p:spPr>
      </p:pic>
      <p:pic>
        <p:nvPicPr>
          <p:cNvPr id="5" name="Image 2" descr="//img.tukuppt.com/aippt_uploads/24141822/24/08/21/66c55703a46f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8057" y="2781689"/>
            <a:ext cx="3622319" cy="3395924"/>
          </a:xfrm>
          <a:prstGeom prst="rect">
            <a:avLst/>
          </a:prstGeom>
        </p:spPr>
      </p:pic>
      <p:pic>
        <p:nvPicPr>
          <p:cNvPr id="6" name="Image 3" descr="//img.tukuppt.com/aippt_uploads/24141822/24/08/21/66c5556dcd54f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986" y="3163960"/>
            <a:ext cx="2003312" cy="1981297"/>
          </a:xfrm>
          <a:prstGeom prst="rect">
            <a:avLst/>
          </a:prstGeom>
        </p:spPr>
      </p:pic>
      <p:pic>
        <p:nvPicPr>
          <p:cNvPr id="7" name="Image 4" descr="//img.tukuppt.com/aippt_uploads/24141822/24/08/21/66c55703a497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536" y="715104"/>
            <a:ext cx="1431763" cy="3376210"/>
          </a:xfrm>
          <a:prstGeom prst="rect">
            <a:avLst/>
          </a:prstGeom>
        </p:spPr>
      </p:pic>
      <p:pic>
        <p:nvPicPr>
          <p:cNvPr id="8" name="Image 5" descr="//img.tukuppt.com/aippt_uploads/24141822/24/08/21/66c5556dcd64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296" y="-259665"/>
            <a:ext cx="1809458" cy="1783043"/>
          </a:xfrm>
          <a:prstGeom prst="rect">
            <a:avLst/>
          </a:prstGeom>
        </p:spPr>
      </p:pic>
      <p:pic>
        <p:nvPicPr>
          <p:cNvPr id="9" name="Image 6" descr="//img.tukuppt.com/aippt_uploads/24141822/24/08/21/66c55703a3bbf.png!/fwfh2/960x9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7858" y="2714853"/>
            <a:ext cx="4532005" cy="295209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-161138" y="1678850"/>
            <a:ext cx="9344025" cy="15500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sz="5250" b="1" dirty="0" err="1"/>
              <a:t>WATCheese</a:t>
            </a:r>
            <a:r>
              <a:rPr lang="en-US" sz="5250" dirty="0">
                <a:solidFill>
                  <a:srgbClr val="FFC20A"/>
                </a:solidFill>
              </a:rPr>
              <a:t> 🧀</a:t>
            </a:r>
          </a:p>
          <a:p>
            <a:pPr marL="0" indent="0" algn="ctr">
              <a:lnSpc>
                <a:spcPct val="96000"/>
              </a:lnSpc>
              <a:buNone/>
            </a:pPr>
            <a:endParaRPr lang="en-US" sz="5250" dirty="0">
              <a:solidFill>
                <a:srgbClr val="FFC20A"/>
              </a:solidFill>
            </a:endParaRPr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8440" y="2656205"/>
            <a:ext cx="6167755" cy="572770"/>
          </a:xfrm>
          <a:prstGeom prst="rect">
            <a:avLst/>
          </a:prstGeom>
        </p:spPr>
      </p:pic>
      <p:sp>
        <p:nvSpPr>
          <p:cNvPr id="13" name="Text 3"/>
          <p:cNvSpPr txBox="1"/>
          <p:nvPr/>
        </p:nvSpPr>
        <p:spPr>
          <a:xfrm>
            <a:off x="2338705" y="2794635"/>
            <a:ext cx="4596765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智能剧集推荐评分一站式网页（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sample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）</a:t>
            </a:r>
          </a:p>
        </p:txBody>
      </p:sp>
      <p:sp>
        <p:nvSpPr>
          <p:cNvPr id="14" name="Text 4"/>
          <p:cNvSpPr txBox="1"/>
          <p:nvPr/>
        </p:nvSpPr>
        <p:spPr>
          <a:xfrm>
            <a:off x="2931160" y="3696970"/>
            <a:ext cx="1431290" cy="2063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14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汇报人：蒋昊廷</a:t>
            </a:r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1903" y="3612763"/>
            <a:ext cx="339450" cy="33945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64883" y="3645566"/>
            <a:ext cx="273844" cy="273844"/>
          </a:xfrm>
          <a:prstGeom prst="rect">
            <a:avLst/>
          </a:prstGeom>
        </p:spPr>
      </p:pic>
      <p:sp>
        <p:nvSpPr>
          <p:cNvPr id="17" name="Text 5"/>
          <p:cNvSpPr txBox="1"/>
          <p:nvPr/>
        </p:nvSpPr>
        <p:spPr>
          <a:xfrm>
            <a:off x="5057775" y="3696970"/>
            <a:ext cx="1448435" cy="2063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14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汇报时间：</a:t>
            </a:r>
            <a:r>
              <a:rPr lang="en-US" altLang="zh-CN" sz="14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11/04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0382" y="1249359"/>
            <a:ext cx="6783647" cy="2646718"/>
          </a:xfrm>
          <a:custGeom>
            <a:avLst/>
            <a:gdLst/>
            <a:ahLst/>
            <a:cxnLst/>
            <a:rect l="l" t="t" r="r" b="b"/>
            <a:pathLst>
              <a:path w="6783647" h="2646718">
                <a:moveTo>
                  <a:pt x="0" y="0"/>
                </a:moveTo>
                <a:lnTo>
                  <a:pt x="6783647" y="0"/>
                </a:lnTo>
                <a:lnTo>
                  <a:pt x="6783647" y="2646718"/>
                </a:lnTo>
                <a:lnTo>
                  <a:pt x="0" y="2646718"/>
                </a:lnTo>
                <a:close/>
              </a:path>
            </a:pathLst>
          </a:custGeom>
          <a:solidFill>
            <a:srgbClr val="FFF2CC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//img.tukuppt.com/aippt_uploads/24141822/24/08/21/66c55aebd18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9778" y="-1049318"/>
            <a:ext cx="4455951" cy="3742167"/>
          </a:xfrm>
          <a:prstGeom prst="rect">
            <a:avLst/>
          </a:prstGeom>
        </p:spPr>
      </p:pic>
      <p:pic>
        <p:nvPicPr>
          <p:cNvPr id="4" name="Image 1" descr="//img.tukuppt.com/aippt_uploads/24141822/24/08/21/66c5556dcd6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413220" y="122113"/>
            <a:ext cx="1927549" cy="1899410"/>
          </a:xfrm>
          <a:prstGeom prst="rect">
            <a:avLst/>
          </a:prstGeom>
        </p:spPr>
      </p:pic>
      <p:pic>
        <p:nvPicPr>
          <p:cNvPr id="5" name="Image 2" descr="//img.tukuppt.com/aippt_uploads/24141822/24/08/21/66c55b4a9c9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6744" y="3236058"/>
            <a:ext cx="2815901" cy="2608210"/>
          </a:xfrm>
          <a:prstGeom prst="rect">
            <a:avLst/>
          </a:prstGeom>
        </p:spPr>
      </p:pic>
      <p:pic>
        <p:nvPicPr>
          <p:cNvPr id="6" name="Image 3" descr="//img.tukuppt.com/aippt_uploads/24141822/24/08/21/66c5556dcea7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532964">
            <a:off x="-34109" y="3684625"/>
            <a:ext cx="1536332" cy="1522237"/>
          </a:xfrm>
          <a:prstGeom prst="rect">
            <a:avLst/>
          </a:prstGeom>
        </p:spPr>
      </p:pic>
      <p:pic>
        <p:nvPicPr>
          <p:cNvPr id="7" name="Image 4" descr="//img.tukuppt.com/aippt_uploads/24141822/24/08/21/66c55703a497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743" y="950598"/>
            <a:ext cx="1477687" cy="3484502"/>
          </a:xfrm>
          <a:prstGeom prst="rect">
            <a:avLst/>
          </a:prstGeom>
        </p:spPr>
      </p:pic>
      <p:pic>
        <p:nvPicPr>
          <p:cNvPr id="8" name="Image 5" descr="//img.tukuppt.com/aippt_uploads/24141822/24/08/21/66c55ac9d122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799" y="3404945"/>
            <a:ext cx="3931152" cy="3236009"/>
          </a:xfrm>
          <a:prstGeom prst="rect">
            <a:avLst/>
          </a:prstGeom>
        </p:spPr>
      </p:pic>
      <p:pic>
        <p:nvPicPr>
          <p:cNvPr id="9" name="Image 6" descr="//img.tukuppt.com/aippt_uploads/24141822/24/08/21/66c5556dcd54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513" y="3143242"/>
            <a:ext cx="2068917" cy="2046182"/>
          </a:xfrm>
          <a:prstGeom prst="rect">
            <a:avLst/>
          </a:prstGeom>
        </p:spPr>
      </p:pic>
      <p:pic>
        <p:nvPicPr>
          <p:cNvPr id="10" name="Image 7" descr="//img.tukuppt.com/aippt_uploads/24141822/24/08/21/66c55bc4b5a29.png!/fwfh2/960x9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037" y="-1037001"/>
            <a:ext cx="4413914" cy="2875167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-37420" y="2238273"/>
            <a:ext cx="9239250" cy="764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5175" kern="0" spc="150" dirty="0">
                <a:solidFill>
                  <a:srgbClr val="FFC20A"/>
                </a:solidFill>
                <a:latin typeface="tsangershuyuant-w04" panose="02020400000000000000" charset="-122"/>
                <a:ea typeface="tsangershuyuant-w04" panose="02020400000000000000" charset="-122"/>
                <a:cs typeface="tsangershuyuant-w04" panose="02020400000000000000" charset="-122"/>
              </a:rPr>
              <a:t>原型设计</a:t>
            </a:r>
            <a:endParaRPr lang="en-US" sz="5250" dirty="0">
              <a:solidFill>
                <a:srgbClr val="FFC20A"/>
              </a:solidFill>
            </a:endParaRPr>
          </a:p>
        </p:txBody>
      </p:sp>
      <p:sp>
        <p:nvSpPr>
          <p:cNvPr id="12" name="Text 2"/>
          <p:cNvSpPr txBox="1"/>
          <p:nvPr/>
        </p:nvSpPr>
        <p:spPr>
          <a:xfrm>
            <a:off x="3821274" y="1654810"/>
            <a:ext cx="952500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PART</a:t>
            </a:r>
            <a:endParaRPr lang="en-US" sz="2250" dirty="0"/>
          </a:p>
        </p:txBody>
      </p:sp>
      <p:sp>
        <p:nvSpPr>
          <p:cNvPr id="13" name="Text 3"/>
          <p:cNvSpPr txBox="1"/>
          <p:nvPr/>
        </p:nvSpPr>
        <p:spPr>
          <a:xfrm>
            <a:off x="4813138" y="1654810"/>
            <a:ext cx="481012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06</a:t>
            </a:r>
            <a:endParaRPr lang="en-US" sz="2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876300" y="224645"/>
            <a:ext cx="7391400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系统架构设计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4388797" y="592770"/>
            <a:ext cx="366405" cy="66508"/>
          </a:xfrm>
          <a:custGeom>
            <a:avLst/>
            <a:gdLst/>
            <a:ahLst/>
            <a:cxnLst/>
            <a:rect l="l" t="t" r="r" b="b"/>
            <a:pathLst>
              <a:path w="366405" h="66508">
                <a:moveTo>
                  <a:pt x="0" y="0"/>
                </a:moveTo>
                <a:lnTo>
                  <a:pt x="366405" y="0"/>
                </a:lnTo>
                <a:lnTo>
                  <a:pt x="366405" y="66508"/>
                </a:lnTo>
                <a:lnTo>
                  <a:pt x="0" y="66508"/>
                </a:lnTo>
                <a:close/>
              </a:path>
            </a:pathLst>
          </a:custGeom>
          <a:solidFill>
            <a:srgbClr val="FFC79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3136466" y="1342514"/>
            <a:ext cx="2694883" cy="3077555"/>
          </a:xfrm>
          <a:custGeom>
            <a:avLst/>
            <a:gdLst/>
            <a:ahLst/>
            <a:cxnLst/>
            <a:rect l="l" t="t" r="r" b="b"/>
            <a:pathLst>
              <a:path w="2247046" h="2461745">
                <a:moveTo>
                  <a:pt x="1123523" y="0"/>
                </a:moveTo>
                <a:lnTo>
                  <a:pt x="0" y="738524"/>
                </a:lnTo>
                <a:lnTo>
                  <a:pt x="0" y="1723222"/>
                </a:lnTo>
                <a:lnTo>
                  <a:pt x="1123523" y="2461745"/>
                </a:lnTo>
                <a:lnTo>
                  <a:pt x="2247046" y="1723222"/>
                </a:lnTo>
                <a:lnTo>
                  <a:pt x="2247046" y="738524"/>
                </a:lnTo>
                <a:lnTo>
                  <a:pt x="1123523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4288">
            <a:solidFill>
              <a:schemeClr val="accent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 txBox="1"/>
          <p:nvPr/>
        </p:nvSpPr>
        <p:spPr>
          <a:xfrm>
            <a:off x="497657" y="1204116"/>
            <a:ext cx="191452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AI</a:t>
            </a:r>
            <a:r>
              <a:rPr lang="zh-CN" altLang="en-US" sz="140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心灵匹配引擎</a:t>
            </a:r>
            <a:endParaRPr lang="en-US" sz="1350" b="1" dirty="0">
              <a:latin typeface="+mn-ea"/>
            </a:endParaRPr>
          </a:p>
        </p:txBody>
      </p:sp>
      <p:sp>
        <p:nvSpPr>
          <p:cNvPr id="8" name="Text 5"/>
          <p:cNvSpPr txBox="1"/>
          <p:nvPr/>
        </p:nvSpPr>
        <p:spPr>
          <a:xfrm>
            <a:off x="136588" y="1524629"/>
            <a:ext cx="2824038" cy="7979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（已完成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80%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）交互设计：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侧边栏人格测试 → 生成观剧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DNA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报告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多维度筛选条件（情绪频率、时空坐标、观剧时空）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个性化推荐文案生成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未完成部分：真实的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AI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算法集成，目前使用规则匹配并没有实现随机选择</a:t>
            </a:r>
            <a:endParaRPr lang="en-US" sz="900" dirty="0">
              <a:latin typeface="+mn-ea"/>
            </a:endParaRPr>
          </a:p>
        </p:txBody>
      </p:sp>
      <p:sp>
        <p:nvSpPr>
          <p:cNvPr id="9" name="Text 6"/>
          <p:cNvSpPr txBox="1"/>
          <p:nvPr/>
        </p:nvSpPr>
        <p:spPr>
          <a:xfrm>
            <a:off x="6404757" y="1291578"/>
            <a:ext cx="191452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zh-CN" altLang="en-US" sz="1350" b="1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应用层架构设计</a:t>
            </a:r>
            <a:endParaRPr lang="en-US" sz="1350" dirty="0">
              <a:latin typeface="+mn-ea"/>
            </a:endParaRPr>
          </a:p>
        </p:txBody>
      </p:sp>
      <p:sp>
        <p:nvSpPr>
          <p:cNvPr id="10" name="Text 7"/>
          <p:cNvSpPr txBox="1"/>
          <p:nvPr/>
        </p:nvSpPr>
        <p:spPr>
          <a:xfrm>
            <a:off x="5966460" y="1572312"/>
            <a:ext cx="3097274" cy="9308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拖拽评分系统 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(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完成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40%)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技术实现：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HTML5 Drag &amp; Drop API + </a:t>
            </a:r>
            <a:r>
              <a:rPr lang="en-US" altLang="zh-CN" sz="900" dirty="0" err="1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Streamlit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 Components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设计特色：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五个虎扑式评分等级（夯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顶级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人上人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/NPC/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拉完了）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视觉反馈：悬停效果、成功提示、海报缩放、本地图片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base64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编码显示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技术难点：图片路径处理、回退机制</a:t>
            </a:r>
            <a:endParaRPr lang="en-US" sz="900" dirty="0">
              <a:latin typeface="+mn-ea"/>
            </a:endParaRPr>
          </a:p>
        </p:txBody>
      </p:sp>
      <p:sp>
        <p:nvSpPr>
          <p:cNvPr id="11" name="Text 8"/>
          <p:cNvSpPr txBox="1"/>
          <p:nvPr/>
        </p:nvSpPr>
        <p:spPr>
          <a:xfrm>
            <a:off x="358026" y="2680068"/>
            <a:ext cx="191452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1600" b="1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情绪共振时间轴</a:t>
            </a:r>
          </a:p>
          <a:p>
            <a:pPr marL="0" indent="0" algn="l">
              <a:buNone/>
            </a:pPr>
            <a:endParaRPr lang="en-US" sz="1400" b="1" dirty="0">
              <a:latin typeface="+mn-ea"/>
            </a:endParaRPr>
          </a:p>
        </p:txBody>
      </p:sp>
      <p:sp>
        <p:nvSpPr>
          <p:cNvPr id="12" name="Text 9"/>
          <p:cNvSpPr txBox="1"/>
          <p:nvPr/>
        </p:nvSpPr>
        <p:spPr>
          <a:xfrm>
            <a:off x="196596" y="2987567"/>
            <a:ext cx="2315599" cy="13298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将传统的观看记录转化为情感记忆图谱，让用户的观剧历程可视化。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情感标记系统：在</a:t>
            </a:r>
            <a:r>
              <a:rPr lang="zh-CN" altLang="en-US" sz="900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每集结束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时记录观剧情绪（感动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爆笑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震撼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治愈等）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时间轴可视化：以时间线形式展示观剧情感波动，形成个人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"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情绪心电图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"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记忆锚点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：在时间轴上标记难忘台词、经典场景、追剧时刻。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情感回溯：点击时间轴任意节点，重现当时的观剧心境和场景。</a:t>
            </a:r>
            <a:endParaRPr lang="en-US" sz="900" dirty="0">
              <a:latin typeface="+mn-ea"/>
            </a:endParaRPr>
          </a:p>
        </p:txBody>
      </p:sp>
      <p:sp>
        <p:nvSpPr>
          <p:cNvPr id="13" name="Text 10"/>
          <p:cNvSpPr txBox="1"/>
          <p:nvPr/>
        </p:nvSpPr>
        <p:spPr>
          <a:xfrm>
            <a:off x="6404758" y="2576193"/>
            <a:ext cx="191452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zh-CN" altLang="en-US" sz="1350" b="1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评分模块设计</a:t>
            </a:r>
            <a:endParaRPr lang="en-US" sz="1350" dirty="0">
              <a:latin typeface="+mn-ea"/>
            </a:endParaRPr>
          </a:p>
        </p:txBody>
      </p:sp>
      <p:sp>
        <p:nvSpPr>
          <p:cNvPr id="14" name="Text 11"/>
          <p:cNvSpPr txBox="1"/>
          <p:nvPr/>
        </p:nvSpPr>
        <p:spPr>
          <a:xfrm>
            <a:off x="6404758" y="2929913"/>
            <a:ext cx="2542646" cy="9308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虎扑式评分社区 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(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完成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80%)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界面设计：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左侧：剧集卡片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+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评分滑块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右侧：实时排行榜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+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数据统计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社区元素：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热梗标签系统、模拟热评内容、评分人数统计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缺失功能：真实用户系统、评论互动、数据持久化</a:t>
            </a:r>
            <a:endParaRPr lang="en-US" sz="900" dirty="0">
              <a:latin typeface="+mn-ea"/>
            </a:endParaRPr>
          </a:p>
        </p:txBody>
      </p:sp>
      <p:sp>
        <p:nvSpPr>
          <p:cNvPr id="15" name="Text 0"/>
          <p:cNvSpPr txBox="1"/>
          <p:nvPr/>
        </p:nvSpPr>
        <p:spPr>
          <a:xfrm>
            <a:off x="0" y="-115254"/>
            <a:ext cx="9162415" cy="79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endParaRPr lang="en-US" altLang="zh-CN" kern="0" spc="150" dirty="0">
              <a:solidFill>
                <a:srgbClr val="FFC20A"/>
              </a:solidFill>
              <a:latin typeface="tsangershuyuant-w04" panose="02020400000000000000" charset="-122"/>
              <a:ea typeface="tsangershuyuant-w04" panose="02020400000000000000" charset="-122"/>
              <a:cs typeface="tsangershuyuant-w04" panose="02020400000000000000" charset="-122"/>
            </a:endParaRPr>
          </a:p>
          <a:p>
            <a:pPr algn="ctr">
              <a:lnSpc>
                <a:spcPct val="96000"/>
              </a:lnSpc>
            </a:pPr>
            <a:r>
              <a:rPr lang="en-US" altLang="zh-CN" b="1" dirty="0"/>
              <a:t>WATCheese</a:t>
            </a:r>
            <a:r>
              <a:rPr lang="en-US" altLang="zh-CN" dirty="0">
                <a:solidFill>
                  <a:srgbClr val="FFC20A"/>
                </a:solidFill>
              </a:rPr>
              <a:t> 🧀</a:t>
            </a:r>
            <a:r>
              <a:rPr lang="zh-CN" altLang="en-US" kern="0" spc="150" dirty="0">
                <a:solidFill>
                  <a:srgbClr val="FFC20A"/>
                </a:solidFill>
                <a:latin typeface="tsangershuyuant-w04" panose="02020400000000000000" charset="-122"/>
                <a:ea typeface="tsangershuyuant-w04" panose="02020400000000000000" charset="-122"/>
                <a:cs typeface="tsangershuyuant-w04" panose="02020400000000000000" charset="-122"/>
              </a:rPr>
              <a:t>原型设计</a:t>
            </a: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|</a:t>
            </a:r>
            <a:r>
              <a:rPr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Basis 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完成度匹配 目前已完成</a:t>
            </a:r>
            <a:r>
              <a:rPr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40%  </a:t>
            </a:r>
          </a:p>
          <a:p>
            <a:pPr marL="0" indent="0" algn="ctr">
              <a:lnSpc>
                <a:spcPct val="96000"/>
              </a:lnSpc>
              <a:buNone/>
            </a:pP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  <a:sym typeface="+mn-ea"/>
            </a:endParaRPr>
          </a:p>
        </p:txBody>
      </p:sp>
      <p:sp>
        <p:nvSpPr>
          <p:cNvPr id="16" name="Shape 2"/>
          <p:cNvSpPr/>
          <p:nvPr/>
        </p:nvSpPr>
        <p:spPr>
          <a:xfrm>
            <a:off x="3331347" y="1573205"/>
            <a:ext cx="2305119" cy="2616171"/>
          </a:xfrm>
          <a:custGeom>
            <a:avLst/>
            <a:gdLst/>
            <a:ahLst/>
            <a:cxnLst/>
            <a:rect l="l" t="t" r="r" b="b"/>
            <a:pathLst>
              <a:path w="2247046" h="2461745">
                <a:moveTo>
                  <a:pt x="1123523" y="0"/>
                </a:moveTo>
                <a:lnTo>
                  <a:pt x="0" y="738524"/>
                </a:lnTo>
                <a:lnTo>
                  <a:pt x="0" y="1723222"/>
                </a:lnTo>
                <a:lnTo>
                  <a:pt x="1123523" y="2461745"/>
                </a:lnTo>
                <a:lnTo>
                  <a:pt x="2247046" y="1723222"/>
                </a:lnTo>
                <a:lnTo>
                  <a:pt x="2247046" y="738524"/>
                </a:lnTo>
                <a:lnTo>
                  <a:pt x="1123523" y="0"/>
                </a:lnTo>
                <a:close/>
              </a:path>
            </a:pathLst>
          </a:custGeom>
          <a:noFill/>
          <a:ln w="14288">
            <a:solidFill>
              <a:schemeClr val="accent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2"/>
          <p:cNvSpPr/>
          <p:nvPr/>
        </p:nvSpPr>
        <p:spPr>
          <a:xfrm>
            <a:off x="3502978" y="1756084"/>
            <a:ext cx="1957647" cy="2250411"/>
          </a:xfrm>
          <a:custGeom>
            <a:avLst/>
            <a:gdLst/>
            <a:ahLst/>
            <a:cxnLst/>
            <a:rect l="l" t="t" r="r" b="b"/>
            <a:pathLst>
              <a:path w="2247046" h="2461745">
                <a:moveTo>
                  <a:pt x="1123523" y="0"/>
                </a:moveTo>
                <a:lnTo>
                  <a:pt x="0" y="738524"/>
                </a:lnTo>
                <a:lnTo>
                  <a:pt x="0" y="1723222"/>
                </a:lnTo>
                <a:lnTo>
                  <a:pt x="1123523" y="2461745"/>
                </a:lnTo>
                <a:lnTo>
                  <a:pt x="2247046" y="1723222"/>
                </a:lnTo>
                <a:lnTo>
                  <a:pt x="2247046" y="738524"/>
                </a:lnTo>
                <a:lnTo>
                  <a:pt x="1123523" y="0"/>
                </a:lnTo>
                <a:close/>
              </a:path>
            </a:pathLst>
          </a:custGeom>
          <a:noFill/>
          <a:ln w="14288">
            <a:solidFill>
              <a:schemeClr val="accent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2"/>
          <p:cNvSpPr/>
          <p:nvPr/>
        </p:nvSpPr>
        <p:spPr>
          <a:xfrm>
            <a:off x="3706045" y="1990077"/>
            <a:ext cx="1551512" cy="1717815"/>
          </a:xfrm>
          <a:custGeom>
            <a:avLst/>
            <a:gdLst/>
            <a:ahLst/>
            <a:cxnLst/>
            <a:rect l="l" t="t" r="r" b="b"/>
            <a:pathLst>
              <a:path w="2247046" h="2461745">
                <a:moveTo>
                  <a:pt x="1123523" y="0"/>
                </a:moveTo>
                <a:lnTo>
                  <a:pt x="0" y="738524"/>
                </a:lnTo>
                <a:lnTo>
                  <a:pt x="0" y="1723222"/>
                </a:lnTo>
                <a:lnTo>
                  <a:pt x="1123523" y="2461745"/>
                </a:lnTo>
                <a:lnTo>
                  <a:pt x="2247046" y="1723222"/>
                </a:lnTo>
                <a:lnTo>
                  <a:pt x="2247046" y="738524"/>
                </a:lnTo>
                <a:lnTo>
                  <a:pt x="1123523" y="0"/>
                </a:lnTo>
                <a:close/>
              </a:path>
            </a:pathLst>
          </a:custGeom>
          <a:noFill/>
          <a:ln w="14288">
            <a:solidFill>
              <a:schemeClr val="accent4"/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Shape 2"/>
          <p:cNvSpPr/>
          <p:nvPr/>
        </p:nvSpPr>
        <p:spPr>
          <a:xfrm>
            <a:off x="3880167" y="2169548"/>
            <a:ext cx="1203267" cy="1358871"/>
          </a:xfrm>
          <a:custGeom>
            <a:avLst/>
            <a:gdLst/>
            <a:ahLst/>
            <a:cxnLst/>
            <a:rect l="l" t="t" r="r" b="b"/>
            <a:pathLst>
              <a:path w="2247046" h="2461745">
                <a:moveTo>
                  <a:pt x="1123523" y="0"/>
                </a:moveTo>
                <a:lnTo>
                  <a:pt x="0" y="738524"/>
                </a:lnTo>
                <a:lnTo>
                  <a:pt x="0" y="1723222"/>
                </a:lnTo>
                <a:lnTo>
                  <a:pt x="1123523" y="2461745"/>
                </a:lnTo>
                <a:lnTo>
                  <a:pt x="2247046" y="1723222"/>
                </a:lnTo>
                <a:lnTo>
                  <a:pt x="2247046" y="738524"/>
                </a:lnTo>
                <a:lnTo>
                  <a:pt x="1123523" y="0"/>
                </a:lnTo>
                <a:close/>
              </a:path>
            </a:pathLst>
          </a:custGeom>
          <a:noFill/>
          <a:ln w="14288">
            <a:solidFill>
              <a:schemeClr val="accent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2011680" y="1423632"/>
            <a:ext cx="1315457" cy="93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5257557" y="1279899"/>
            <a:ext cx="1097523" cy="122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3" idx="1"/>
          </p:cNvCxnSpPr>
          <p:nvPr/>
        </p:nvCxnSpPr>
        <p:spPr>
          <a:xfrm flipV="1">
            <a:off x="5636466" y="2680068"/>
            <a:ext cx="768292" cy="72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2336292" y="2909777"/>
            <a:ext cx="1543875" cy="211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7"/>
          <p:cNvSpPr txBox="1"/>
          <p:nvPr/>
        </p:nvSpPr>
        <p:spPr>
          <a:xfrm>
            <a:off x="4942173" y="4396560"/>
            <a:ext cx="3909201" cy="6649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(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完成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20%)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核心功能：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角色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DNA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分析：通过问答分析用户的性格特质、价值观、行为模式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跨剧集角色匹配：在数千个影视角色中找到与用户最相似的角色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角色关系图谱：可视化展示用户与角色的相似度维度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灵魂台词生成：基于匹配结果生成专属的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"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角色共鸣语录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"</a:t>
            </a:r>
            <a:endParaRPr lang="en-US" sz="900" dirty="0">
              <a:latin typeface="+mn-ea"/>
            </a:endParaRPr>
          </a:p>
        </p:txBody>
      </p:sp>
      <p:sp>
        <p:nvSpPr>
          <p:cNvPr id="35" name="Text 6"/>
          <p:cNvSpPr txBox="1"/>
          <p:nvPr/>
        </p:nvSpPr>
        <p:spPr>
          <a:xfrm>
            <a:off x="3063315" y="4655646"/>
            <a:ext cx="21942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1600" b="1" dirty="0">
                <a:highlight>
                  <a:srgbClr val="FFF2CC"/>
                </a:highlight>
              </a:rPr>
              <a:t>跨次元角色匹配引擎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3845052" y="3528419"/>
            <a:ext cx="636748" cy="10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7"/>
          <p:cNvSpPr txBox="1"/>
          <p:nvPr/>
        </p:nvSpPr>
        <p:spPr>
          <a:xfrm>
            <a:off x="4282503" y="585344"/>
            <a:ext cx="4861497" cy="6649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(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完成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0%)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核心功能：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虚拟观剧室：创建主题观剧房间（悬疑推理室、浪漫治愈厅等）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实时情绪共鸣：观众可实时发送情绪反应（😱震惊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😂爆笑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/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😭泪目）</a:t>
            </a:r>
          </a:p>
          <a:p>
            <a:pPr marL="0" indent="0" algn="l">
              <a:lnSpc>
                <a:spcPct val="96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氛围共创工具：集体弹幕创作、场景背景音乐投票、</a:t>
            </a:r>
            <a:r>
              <a:rPr lang="zh-CN" altLang="en-US" sz="900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观剧零食推荐交换</a:t>
            </a:r>
            <a:r>
              <a:rPr lang="en-US" altLang="zh-CN" sz="900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(</a:t>
            </a:r>
            <a:r>
              <a:rPr lang="zh-CN" altLang="en-US" sz="900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没看完一集可以获得一个剧集特征小零食，课程列在用户简介页面，并通过零食占有量可逆向分析得出用户观剧</a:t>
            </a:r>
            <a:r>
              <a:rPr lang="en-US" altLang="zh-CN" sz="900" dirty="0">
                <a:solidFill>
                  <a:srgbClr val="2A2A2A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DNA)</a:t>
            </a:r>
            <a:endParaRPr lang="en-US" sz="900" dirty="0">
              <a:highlight>
                <a:srgbClr val="FFF2CC"/>
              </a:highlight>
              <a:latin typeface="+mn-ea"/>
            </a:endParaRPr>
          </a:p>
        </p:txBody>
      </p:sp>
      <p:sp>
        <p:nvSpPr>
          <p:cNvPr id="40" name="Text 6"/>
          <p:cNvSpPr txBox="1"/>
          <p:nvPr/>
        </p:nvSpPr>
        <p:spPr>
          <a:xfrm>
            <a:off x="2607463" y="796949"/>
            <a:ext cx="21942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1600" b="1" dirty="0">
                <a:highlight>
                  <a:srgbClr val="FFF2CC"/>
                </a:highlight>
              </a:rPr>
              <a:t>观剧氛围共创空间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 flipV="1">
            <a:off x="3630168" y="1097280"/>
            <a:ext cx="851632" cy="175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327137" y="2359575"/>
            <a:ext cx="1154663" cy="48940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331347" y="2359575"/>
            <a:ext cx="548820" cy="76202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880167" y="3121597"/>
            <a:ext cx="601633" cy="40682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481800" y="2503208"/>
            <a:ext cx="775757" cy="345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257557" y="2505456"/>
            <a:ext cx="378909" cy="889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4481800" y="3406140"/>
            <a:ext cx="1154666" cy="12227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4E487F4F-BE93-092E-3DEA-D46547A1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1" y="0"/>
            <a:ext cx="7862898" cy="518951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6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0382" y="1249359"/>
            <a:ext cx="6783647" cy="2646718"/>
          </a:xfrm>
          <a:custGeom>
            <a:avLst/>
            <a:gdLst/>
            <a:ahLst/>
            <a:cxnLst/>
            <a:rect l="l" t="t" r="r" b="b"/>
            <a:pathLst>
              <a:path w="6783647" h="2646718">
                <a:moveTo>
                  <a:pt x="0" y="0"/>
                </a:moveTo>
                <a:lnTo>
                  <a:pt x="6783647" y="0"/>
                </a:lnTo>
                <a:lnTo>
                  <a:pt x="6783647" y="2646718"/>
                </a:lnTo>
                <a:lnTo>
                  <a:pt x="0" y="2646718"/>
                </a:lnTo>
                <a:close/>
              </a:path>
            </a:pathLst>
          </a:custGeom>
          <a:solidFill>
            <a:srgbClr val="FFF2CC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//img.tukuppt.com/aippt_uploads/24141822/24/08/21/66c55aebd18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9778" y="-1049318"/>
            <a:ext cx="4455951" cy="3742167"/>
          </a:xfrm>
          <a:prstGeom prst="rect">
            <a:avLst/>
          </a:prstGeom>
        </p:spPr>
      </p:pic>
      <p:pic>
        <p:nvPicPr>
          <p:cNvPr id="4" name="Image 1" descr="//img.tukuppt.com/aippt_uploads/24141822/24/08/21/66c5556dcd6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413220" y="122113"/>
            <a:ext cx="1927549" cy="1899410"/>
          </a:xfrm>
          <a:prstGeom prst="rect">
            <a:avLst/>
          </a:prstGeom>
        </p:spPr>
      </p:pic>
      <p:pic>
        <p:nvPicPr>
          <p:cNvPr id="5" name="Image 2" descr="//img.tukuppt.com/aippt_uploads/24141822/24/08/21/66c55b4a9c9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6744" y="3236058"/>
            <a:ext cx="2815901" cy="2608210"/>
          </a:xfrm>
          <a:prstGeom prst="rect">
            <a:avLst/>
          </a:prstGeom>
        </p:spPr>
      </p:pic>
      <p:pic>
        <p:nvPicPr>
          <p:cNvPr id="6" name="Image 3" descr="//img.tukuppt.com/aippt_uploads/24141822/24/08/21/66c5556dcea7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532964">
            <a:off x="-34109" y="3684625"/>
            <a:ext cx="1536332" cy="1522237"/>
          </a:xfrm>
          <a:prstGeom prst="rect">
            <a:avLst/>
          </a:prstGeom>
        </p:spPr>
      </p:pic>
      <p:pic>
        <p:nvPicPr>
          <p:cNvPr id="7" name="Image 4" descr="//img.tukuppt.com/aippt_uploads/24141822/24/08/21/66c55703a497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743" y="950598"/>
            <a:ext cx="1477687" cy="3484502"/>
          </a:xfrm>
          <a:prstGeom prst="rect">
            <a:avLst/>
          </a:prstGeom>
        </p:spPr>
      </p:pic>
      <p:pic>
        <p:nvPicPr>
          <p:cNvPr id="8" name="Image 5" descr="//img.tukuppt.com/aippt_uploads/24141822/24/08/21/66c55ac9d122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799" y="3404945"/>
            <a:ext cx="3931152" cy="3236009"/>
          </a:xfrm>
          <a:prstGeom prst="rect">
            <a:avLst/>
          </a:prstGeom>
        </p:spPr>
      </p:pic>
      <p:pic>
        <p:nvPicPr>
          <p:cNvPr id="9" name="Image 6" descr="//img.tukuppt.com/aippt_uploads/24141822/24/08/21/66c5556dcd54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513" y="3143242"/>
            <a:ext cx="2068917" cy="2046182"/>
          </a:xfrm>
          <a:prstGeom prst="rect">
            <a:avLst/>
          </a:prstGeom>
        </p:spPr>
      </p:pic>
      <p:pic>
        <p:nvPicPr>
          <p:cNvPr id="10" name="Image 7" descr="//img.tukuppt.com/aippt_uploads/24141822/24/08/21/66c55bc4b5a29.png!/fwfh2/960x9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037" y="-1037001"/>
            <a:ext cx="4413914" cy="2875167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-37420" y="2238273"/>
            <a:ext cx="9239250" cy="764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5175" kern="0" spc="150" dirty="0">
                <a:solidFill>
                  <a:srgbClr val="FFC20A"/>
                </a:solidFill>
                <a:latin typeface="tsangershuyuant-w04" panose="02020400000000000000" charset="-122"/>
                <a:ea typeface="tsangershuyuant-w04" panose="02020400000000000000" charset="-122"/>
                <a:cs typeface="tsangershuyuant-w04" panose="02020400000000000000" charset="-122"/>
              </a:rPr>
              <a:t>系统演示</a:t>
            </a:r>
            <a:endParaRPr lang="en-US" sz="5250" dirty="0">
              <a:solidFill>
                <a:srgbClr val="FFC20A"/>
              </a:solidFill>
            </a:endParaRPr>
          </a:p>
        </p:txBody>
      </p:sp>
      <p:sp>
        <p:nvSpPr>
          <p:cNvPr id="12" name="Text 2"/>
          <p:cNvSpPr txBox="1"/>
          <p:nvPr/>
        </p:nvSpPr>
        <p:spPr>
          <a:xfrm>
            <a:off x="3821274" y="1654810"/>
            <a:ext cx="952500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PART</a:t>
            </a:r>
            <a:endParaRPr lang="en-US" sz="2250" dirty="0"/>
          </a:p>
        </p:txBody>
      </p:sp>
      <p:sp>
        <p:nvSpPr>
          <p:cNvPr id="13" name="Text 3"/>
          <p:cNvSpPr txBox="1"/>
          <p:nvPr/>
        </p:nvSpPr>
        <p:spPr>
          <a:xfrm>
            <a:off x="4813138" y="1654810"/>
            <a:ext cx="481012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07</a:t>
            </a:r>
            <a:endParaRPr lang="en-US" sz="2250" dirty="0"/>
          </a:p>
        </p:txBody>
      </p:sp>
      <p:sp>
        <p:nvSpPr>
          <p:cNvPr id="14" name="Text 4"/>
          <p:cNvSpPr txBox="1"/>
          <p:nvPr/>
        </p:nvSpPr>
        <p:spPr>
          <a:xfrm>
            <a:off x="2702719" y="3236058"/>
            <a:ext cx="3738563" cy="2047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675" dirty="0">
                <a:solidFill>
                  <a:srgbClr val="9B9B9B"/>
                </a:solidFill>
                <a:latin typeface="SourceHanSansSC-Light" panose="020B0300000000000000" charset="-122"/>
                <a:ea typeface="SourceHanSansSC-Light" panose="020B0300000000000000" charset="-122"/>
                <a:cs typeface="SourceHanSansSC-Light" panose="020B0300000000000000" charset="-122"/>
              </a:rPr>
              <a:t>Copy paste fonts. Choose the only option to retain text. Copy paste fonts. Choose the only option to retain text.Copy paste fonts. Choose the only option to retain text.</a:t>
            </a:r>
            <a:endParaRPr lang="en-US" sz="6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0382" y="1249359"/>
            <a:ext cx="6783647" cy="2646718"/>
          </a:xfrm>
          <a:custGeom>
            <a:avLst/>
            <a:gdLst/>
            <a:ahLst/>
            <a:cxnLst/>
            <a:rect l="l" t="t" r="r" b="b"/>
            <a:pathLst>
              <a:path w="6783647" h="2646718">
                <a:moveTo>
                  <a:pt x="0" y="0"/>
                </a:moveTo>
                <a:lnTo>
                  <a:pt x="6783647" y="0"/>
                </a:lnTo>
                <a:lnTo>
                  <a:pt x="6783647" y="2646718"/>
                </a:lnTo>
                <a:lnTo>
                  <a:pt x="0" y="264671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//img.tukuppt.com/aippt_uploads/24141822/24/08/21/66c55aebd18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9778" y="-1049318"/>
            <a:ext cx="4455951" cy="3742167"/>
          </a:xfrm>
          <a:prstGeom prst="rect">
            <a:avLst/>
          </a:prstGeom>
        </p:spPr>
      </p:pic>
      <p:pic>
        <p:nvPicPr>
          <p:cNvPr id="4" name="Image 1" descr="//img.tukuppt.com/aippt_uploads/24141822/24/08/21/66c5556dcd6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413220" y="122113"/>
            <a:ext cx="1927549" cy="1899410"/>
          </a:xfrm>
          <a:prstGeom prst="rect">
            <a:avLst/>
          </a:prstGeom>
        </p:spPr>
      </p:pic>
      <p:pic>
        <p:nvPicPr>
          <p:cNvPr id="5" name="Image 2" descr="//img.tukuppt.com/aippt_uploads/24141822/24/08/21/66c55b4a9c9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0234" y="3268443"/>
            <a:ext cx="2815901" cy="2608210"/>
          </a:xfrm>
          <a:prstGeom prst="rect">
            <a:avLst/>
          </a:prstGeom>
        </p:spPr>
      </p:pic>
      <p:pic>
        <p:nvPicPr>
          <p:cNvPr id="6" name="Image 3" descr="//img.tukuppt.com/aippt_uploads/24141822/24/08/21/66c5556dcea7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532964">
            <a:off x="-34109" y="3684625"/>
            <a:ext cx="1536332" cy="1522237"/>
          </a:xfrm>
          <a:prstGeom prst="rect">
            <a:avLst/>
          </a:prstGeom>
        </p:spPr>
      </p:pic>
      <p:pic>
        <p:nvPicPr>
          <p:cNvPr id="7" name="Image 4" descr="//img.tukuppt.com/aippt_uploads/24141822/24/08/21/66c55703a497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743" y="950598"/>
            <a:ext cx="1477687" cy="3484502"/>
          </a:xfrm>
          <a:prstGeom prst="rect">
            <a:avLst/>
          </a:prstGeom>
        </p:spPr>
      </p:pic>
      <p:pic>
        <p:nvPicPr>
          <p:cNvPr id="8" name="Image 5" descr="//img.tukuppt.com/aippt_uploads/24141822/24/08/21/66c55ac9d122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799" y="3404945"/>
            <a:ext cx="3931152" cy="3236009"/>
          </a:xfrm>
          <a:prstGeom prst="rect">
            <a:avLst/>
          </a:prstGeom>
        </p:spPr>
      </p:pic>
      <p:pic>
        <p:nvPicPr>
          <p:cNvPr id="9" name="Image 6" descr="//img.tukuppt.com/aippt_uploads/24141822/24/08/21/66c5556dcd54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513" y="3143242"/>
            <a:ext cx="2068917" cy="2046182"/>
          </a:xfrm>
          <a:prstGeom prst="rect">
            <a:avLst/>
          </a:prstGeom>
        </p:spPr>
      </p:pic>
      <p:pic>
        <p:nvPicPr>
          <p:cNvPr id="10" name="Image 7" descr="//img.tukuppt.com/aippt_uploads/24141822/24/08/21/66c55bc4b5a29.png!/fwfh2/960x9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037" y="-1037001"/>
            <a:ext cx="4413914" cy="2875167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-37420" y="2238273"/>
            <a:ext cx="9239250" cy="7645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5175" kern="0" spc="150" dirty="0">
                <a:solidFill>
                  <a:schemeClr val="accent4"/>
                </a:solidFill>
                <a:latin typeface="tsangershuyuant-w04" panose="02020400000000000000" charset="-122"/>
                <a:ea typeface="tsangershuyuant-w04" panose="02020400000000000000" charset="-122"/>
                <a:cs typeface="tsangershuyuant-w04" panose="02020400000000000000" charset="-122"/>
              </a:rPr>
              <a:t>选题说明</a:t>
            </a:r>
          </a:p>
        </p:txBody>
      </p:sp>
      <p:sp>
        <p:nvSpPr>
          <p:cNvPr id="12" name="Text 2"/>
          <p:cNvSpPr txBox="1"/>
          <p:nvPr/>
        </p:nvSpPr>
        <p:spPr>
          <a:xfrm>
            <a:off x="3821274" y="1654810"/>
            <a:ext cx="952500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PART</a:t>
            </a:r>
            <a:endParaRPr lang="en-US" sz="2250" dirty="0"/>
          </a:p>
        </p:txBody>
      </p:sp>
      <p:sp>
        <p:nvSpPr>
          <p:cNvPr id="13" name="Text 3"/>
          <p:cNvSpPr txBox="1"/>
          <p:nvPr/>
        </p:nvSpPr>
        <p:spPr>
          <a:xfrm>
            <a:off x="4813138" y="1654810"/>
            <a:ext cx="481012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01</a:t>
            </a:r>
            <a:endParaRPr lang="en-US" sz="2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375" y="1049781"/>
            <a:ext cx="1252245" cy="1273599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278890" y="2985135"/>
            <a:ext cx="272415" cy="240030"/>
          </a:xfrm>
          <a:custGeom>
            <a:avLst/>
            <a:gdLst/>
            <a:ahLst/>
            <a:cxnLst/>
            <a:rect l="l" t="t" r="r" b="b"/>
            <a:pathLst>
              <a:path w="158077" h="158077">
                <a:moveTo>
                  <a:pt x="79038" y="0"/>
                </a:moveTo>
                <a:cubicBezTo>
                  <a:pt x="122661" y="0"/>
                  <a:pt x="158077" y="35416"/>
                  <a:pt x="158077" y="79038"/>
                </a:cubicBezTo>
                <a:cubicBezTo>
                  <a:pt x="158077" y="122661"/>
                  <a:pt x="122661" y="158077"/>
                  <a:pt x="79038" y="158077"/>
                </a:cubicBezTo>
                <a:cubicBezTo>
                  <a:pt x="35416" y="158077"/>
                  <a:pt x="0" y="122661"/>
                  <a:pt x="0" y="79038"/>
                </a:cubicBezTo>
                <a:cubicBezTo>
                  <a:pt x="0" y="35416"/>
                  <a:pt x="35416" y="0"/>
                  <a:pt x="79038" y="0"/>
                </a:cubicBezTo>
                <a:close/>
              </a:path>
            </a:pathLst>
          </a:custGeom>
          <a:solidFill>
            <a:srgbClr val="FFC20A"/>
          </a:solidFill>
          <a:ln w="23813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3500755" y="2990215"/>
            <a:ext cx="278765" cy="278765"/>
          </a:xfrm>
          <a:custGeom>
            <a:avLst/>
            <a:gdLst/>
            <a:ahLst/>
            <a:cxnLst/>
            <a:rect l="l" t="t" r="r" b="b"/>
            <a:pathLst>
              <a:path w="158077" h="158077">
                <a:moveTo>
                  <a:pt x="79038" y="0"/>
                </a:moveTo>
                <a:cubicBezTo>
                  <a:pt x="122661" y="0"/>
                  <a:pt x="158077" y="35416"/>
                  <a:pt x="158077" y="79038"/>
                </a:cubicBezTo>
                <a:cubicBezTo>
                  <a:pt x="158077" y="122661"/>
                  <a:pt x="122661" y="158077"/>
                  <a:pt x="79038" y="158077"/>
                </a:cubicBezTo>
                <a:cubicBezTo>
                  <a:pt x="35416" y="158077"/>
                  <a:pt x="0" y="122661"/>
                  <a:pt x="0" y="79038"/>
                </a:cubicBezTo>
                <a:cubicBezTo>
                  <a:pt x="0" y="35416"/>
                  <a:pt x="35416" y="0"/>
                  <a:pt x="79038" y="0"/>
                </a:cubicBezTo>
                <a:close/>
              </a:path>
            </a:pathLst>
          </a:custGeom>
          <a:solidFill>
            <a:srgbClr val="FFC20A"/>
          </a:solidFill>
          <a:ln w="23813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3140" y="887095"/>
            <a:ext cx="1583055" cy="258635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5875" y="1612900"/>
            <a:ext cx="1015365" cy="1015365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8264" y="1892908"/>
            <a:ext cx="430624" cy="430624"/>
          </a:xfrm>
          <a:prstGeom prst="rect">
            <a:avLst/>
          </a:prstGeom>
        </p:spPr>
      </p:pic>
      <p:sp>
        <p:nvSpPr>
          <p:cNvPr id="17" name="Text 7"/>
          <p:cNvSpPr txBox="1"/>
          <p:nvPr/>
        </p:nvSpPr>
        <p:spPr>
          <a:xfrm>
            <a:off x="2790190" y="2633980"/>
            <a:ext cx="1767840" cy="2457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传统评分方式局限</a:t>
            </a:r>
          </a:p>
        </p:txBody>
      </p:sp>
      <p:sp>
        <p:nvSpPr>
          <p:cNvPr id="18" name="Text 8"/>
          <p:cNvSpPr txBox="1"/>
          <p:nvPr/>
        </p:nvSpPr>
        <p:spPr>
          <a:xfrm>
            <a:off x="4958715" y="2531110"/>
            <a:ext cx="139573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个性化的剧集推荐体缺乏</a:t>
            </a:r>
          </a:p>
        </p:txBody>
      </p:sp>
      <p:sp>
        <p:nvSpPr>
          <p:cNvPr id="20" name="Text 10"/>
          <p:cNvSpPr txBox="1"/>
          <p:nvPr/>
        </p:nvSpPr>
        <p:spPr>
          <a:xfrm>
            <a:off x="533400" y="2629535"/>
            <a:ext cx="1676400" cy="2457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剧集市场评分乱象</a:t>
            </a:r>
          </a:p>
        </p:txBody>
      </p:sp>
      <p:sp>
        <p:nvSpPr>
          <p:cNvPr id="21" name="Text 11"/>
          <p:cNvSpPr txBox="1"/>
          <p:nvPr/>
        </p:nvSpPr>
        <p:spPr>
          <a:xfrm>
            <a:off x="579120" y="3340735"/>
            <a:ext cx="1671955" cy="9436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部分剧集因资本运作，评分虚高误导观众；而一些优质小众剧却遭恶意打压，</a:t>
            </a:r>
            <a:r>
              <a:rPr lang="zh-CN" altLang="en-US" sz="14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分数与质量严重不符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....</a:t>
            </a:r>
          </a:p>
        </p:txBody>
      </p:sp>
      <p:sp>
        <p:nvSpPr>
          <p:cNvPr id="22" name="Text 12"/>
          <p:cNvSpPr txBox="1"/>
          <p:nvPr/>
        </p:nvSpPr>
        <p:spPr>
          <a:xfrm>
            <a:off x="2600325" y="3340735"/>
            <a:ext cx="1957705" cy="12973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传统评分方式多依赖观众</a:t>
            </a:r>
            <a:r>
              <a:rPr lang="zh-CN" altLang="en-US" sz="14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主观打分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，缺乏科学分析。仅根据个人喜好评分，无法全面考量剧集的剧情、演技、制作等多方面因素。且易受</a:t>
            </a:r>
            <a:r>
              <a:rPr lang="zh-CN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从众心理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影响，导致评分不能真实反映剧集质量。</a:t>
            </a:r>
          </a:p>
        </p:txBody>
      </p:sp>
      <p:sp>
        <p:nvSpPr>
          <p:cNvPr id="23" name="Text 13"/>
          <p:cNvSpPr txBox="1"/>
          <p:nvPr/>
        </p:nvSpPr>
        <p:spPr>
          <a:xfrm>
            <a:off x="4774565" y="3379470"/>
            <a:ext cx="1858010" cy="13563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 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随着剧集市场日益丰富，观众的需求不断升级。他们不再满足于爆款热剧，更希望了解</a:t>
            </a:r>
            <a:r>
              <a:rPr lang="zh-CN" altLang="en-US" sz="14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符合用户特定精神状态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的剧集。帮助他们从海量剧集中筛选出优质</a:t>
            </a:r>
            <a:r>
              <a:rPr lang="zh-CN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个性化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作品。</a:t>
            </a:r>
            <a:endParaRPr lang="en-US" sz="1200" dirty="0"/>
          </a:p>
        </p:txBody>
      </p:sp>
      <p:sp>
        <p:nvSpPr>
          <p:cNvPr id="24" name="Text 14"/>
          <p:cNvSpPr txBox="1"/>
          <p:nvPr/>
        </p:nvSpPr>
        <p:spPr>
          <a:xfrm>
            <a:off x="7063740" y="3596640"/>
            <a:ext cx="2047240" cy="884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旨在应对这些问题</a:t>
            </a:r>
            <a:r>
              <a:rPr lang="en-US" altLang="zh-CN" sz="20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WATCheese </a:t>
            </a:r>
            <a:r>
              <a:rPr lang="en-US" sz="2000" b="1" dirty="0">
                <a:solidFill>
                  <a:srgbClr val="FFC20A"/>
                </a:solidFill>
                <a:sym typeface="+mn-ea"/>
              </a:rPr>
              <a:t>🧀 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zh-CN" altLang="en-US" sz="2000" b="1" dirty="0">
                <a:solidFill>
                  <a:srgbClr val="FFC20A"/>
                </a:solidFill>
                <a:sym typeface="+mn-ea"/>
              </a:rPr>
              <a:t>应运而生</a:t>
            </a:r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3795" y="1424940"/>
            <a:ext cx="523875" cy="523875"/>
          </a:xfrm>
          <a:prstGeom prst="rect">
            <a:avLst/>
          </a:prstGeom>
        </p:spPr>
      </p:pic>
      <p:sp>
        <p:nvSpPr>
          <p:cNvPr id="27" name="Shape 3"/>
          <p:cNvSpPr/>
          <p:nvPr/>
        </p:nvSpPr>
        <p:spPr>
          <a:xfrm>
            <a:off x="5474335" y="3028950"/>
            <a:ext cx="272415" cy="240030"/>
          </a:xfrm>
          <a:custGeom>
            <a:avLst/>
            <a:gdLst/>
            <a:ahLst/>
            <a:cxnLst/>
            <a:rect l="l" t="t" r="r" b="b"/>
            <a:pathLst>
              <a:path w="158077" h="158077">
                <a:moveTo>
                  <a:pt x="79038" y="0"/>
                </a:moveTo>
                <a:cubicBezTo>
                  <a:pt x="122661" y="0"/>
                  <a:pt x="158077" y="35416"/>
                  <a:pt x="158077" y="79038"/>
                </a:cubicBezTo>
                <a:cubicBezTo>
                  <a:pt x="158077" y="122661"/>
                  <a:pt x="122661" y="158077"/>
                  <a:pt x="79038" y="158077"/>
                </a:cubicBezTo>
                <a:cubicBezTo>
                  <a:pt x="35416" y="158077"/>
                  <a:pt x="0" y="122661"/>
                  <a:pt x="0" y="79038"/>
                </a:cubicBezTo>
                <a:cubicBezTo>
                  <a:pt x="0" y="35416"/>
                  <a:pt x="35416" y="0"/>
                  <a:pt x="79038" y="0"/>
                </a:cubicBezTo>
                <a:close/>
              </a:path>
            </a:pathLst>
          </a:custGeom>
          <a:solidFill>
            <a:srgbClr val="FFC20A"/>
          </a:solidFill>
          <a:ln w="23813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8375" y="1105661"/>
            <a:ext cx="1252245" cy="1273599"/>
          </a:xfrm>
          <a:prstGeom prst="rect">
            <a:avLst/>
          </a:prstGeom>
        </p:spPr>
      </p:pic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2160" y="1424305"/>
            <a:ext cx="523875" cy="523875"/>
          </a:xfrm>
          <a:prstGeom prst="rect">
            <a:avLst/>
          </a:prstGeom>
        </p:spPr>
      </p:pic>
      <p:pic>
        <p:nvPicPr>
          <p:cNvPr id="3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8785" y="1049781"/>
            <a:ext cx="1252245" cy="1273599"/>
          </a:xfrm>
          <a:prstGeom prst="rect">
            <a:avLst/>
          </a:prstGeom>
        </p:spPr>
      </p:pic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2570" y="1369060"/>
            <a:ext cx="523875" cy="523875"/>
          </a:xfrm>
          <a:prstGeom prst="rect">
            <a:avLst/>
          </a:prstGeom>
        </p:spPr>
      </p:pic>
      <p:cxnSp>
        <p:nvCxnSpPr>
          <p:cNvPr id="34" name="曲线连接符 33"/>
          <p:cNvCxnSpPr/>
          <p:nvPr/>
        </p:nvCxnSpPr>
        <p:spPr>
          <a:xfrm>
            <a:off x="745490" y="3058795"/>
            <a:ext cx="5887085" cy="166370"/>
          </a:xfrm>
          <a:prstGeom prst="curvedConnector3">
            <a:avLst>
              <a:gd name="adj1" fmla="val 50005"/>
            </a:avLst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 0"/>
          <p:cNvSpPr txBox="1"/>
          <p:nvPr/>
        </p:nvSpPr>
        <p:spPr>
          <a:xfrm>
            <a:off x="-18415" y="-20955"/>
            <a:ext cx="9162415" cy="796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选题背景</a:t>
            </a: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|INTRO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 algn="ctr">
              <a:lnSpc>
                <a:spcPct val="96000"/>
              </a:lnSpc>
              <a:buNone/>
            </a:pP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-18415" y="-20955"/>
            <a:ext cx="9162415" cy="796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选题意义</a:t>
            </a: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|Why WATCheese</a:t>
            </a:r>
            <a:r>
              <a:rPr lang="en-US" altLang="zh-CN" sz="18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  <a:r>
              <a:rPr lang="en-US" b="1" dirty="0">
                <a:solidFill>
                  <a:srgbClr val="FFC20A"/>
                </a:solidFill>
                <a:sym typeface="+mn-ea"/>
              </a:rPr>
              <a:t>🧀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</a:p>
          <a:p>
            <a:pPr marL="0" indent="0" algn="ctr">
              <a:lnSpc>
                <a:spcPct val="96000"/>
              </a:lnSpc>
              <a:buNone/>
            </a:pP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  <a:sym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6363" y="988249"/>
            <a:ext cx="3414653" cy="1585374"/>
          </a:xfrm>
          <a:custGeom>
            <a:avLst/>
            <a:gdLst/>
            <a:ahLst/>
            <a:cxnLst/>
            <a:rect l="l" t="t" r="r" b="b"/>
            <a:pathLst>
              <a:path w="3414653" h="1585374">
                <a:moveTo>
                  <a:pt x="198120" y="0"/>
                </a:moveTo>
                <a:lnTo>
                  <a:pt x="3216593" y="0"/>
                </a:lnTo>
                <a:quadBezTo>
                  <a:pt x="3414713" y="0"/>
                  <a:pt x="3414713" y="198120"/>
                </a:quadBezTo>
                <a:lnTo>
                  <a:pt x="3414713" y="1387316"/>
                </a:lnTo>
                <a:quadBezTo>
                  <a:pt x="3414713" y="1585436"/>
                  <a:pt x="3216593" y="1585436"/>
                </a:quadBezTo>
                <a:lnTo>
                  <a:pt x="198120" y="1585436"/>
                </a:lnTo>
                <a:quadBezTo>
                  <a:pt x="0" y="1585436"/>
                  <a:pt x="0" y="1387316"/>
                </a:quadBezTo>
                <a:lnTo>
                  <a:pt x="0" y="198120"/>
                </a:lnTo>
                <a:quadBezTo>
                  <a:pt x="0" y="0"/>
                  <a:pt x="198120" y="0"/>
                </a:quadBezTo>
                <a:close/>
              </a:path>
            </a:pathLst>
          </a:custGeom>
          <a:noFill/>
          <a:ln w="23813">
            <a:solidFill>
              <a:srgbClr val="92939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4902984" y="988249"/>
            <a:ext cx="3414653" cy="1585374"/>
          </a:xfrm>
          <a:custGeom>
            <a:avLst/>
            <a:gdLst/>
            <a:ahLst/>
            <a:cxnLst/>
            <a:rect l="l" t="t" r="r" b="b"/>
            <a:pathLst>
              <a:path w="3414653" h="1585374">
                <a:moveTo>
                  <a:pt x="198120" y="0"/>
                </a:moveTo>
                <a:lnTo>
                  <a:pt x="3216593" y="0"/>
                </a:lnTo>
                <a:quadBezTo>
                  <a:pt x="3414713" y="0"/>
                  <a:pt x="3414713" y="198120"/>
                </a:quadBezTo>
                <a:lnTo>
                  <a:pt x="3414713" y="1387316"/>
                </a:lnTo>
                <a:quadBezTo>
                  <a:pt x="3414713" y="1585436"/>
                  <a:pt x="3216593" y="1585436"/>
                </a:quadBezTo>
                <a:lnTo>
                  <a:pt x="198120" y="1585436"/>
                </a:lnTo>
                <a:quadBezTo>
                  <a:pt x="0" y="1585436"/>
                  <a:pt x="0" y="1387316"/>
                </a:quadBezTo>
                <a:lnTo>
                  <a:pt x="0" y="198120"/>
                </a:lnTo>
                <a:quadBezTo>
                  <a:pt x="0" y="0"/>
                  <a:pt x="198120" y="0"/>
                </a:quadBezTo>
                <a:close/>
              </a:path>
            </a:pathLst>
          </a:custGeom>
          <a:noFill/>
          <a:ln w="23813">
            <a:solidFill>
              <a:srgbClr val="92939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826363" y="2912777"/>
            <a:ext cx="3414653" cy="1585374"/>
          </a:xfrm>
          <a:custGeom>
            <a:avLst/>
            <a:gdLst/>
            <a:ahLst/>
            <a:cxnLst/>
            <a:rect l="l" t="t" r="r" b="b"/>
            <a:pathLst>
              <a:path w="3414653" h="1585374">
                <a:moveTo>
                  <a:pt x="198120" y="0"/>
                </a:moveTo>
                <a:lnTo>
                  <a:pt x="3216593" y="0"/>
                </a:lnTo>
                <a:quadBezTo>
                  <a:pt x="3414713" y="0"/>
                  <a:pt x="3414713" y="198120"/>
                </a:quadBezTo>
                <a:lnTo>
                  <a:pt x="3414713" y="1387316"/>
                </a:lnTo>
                <a:quadBezTo>
                  <a:pt x="3414713" y="1585436"/>
                  <a:pt x="3216593" y="1585436"/>
                </a:quadBezTo>
                <a:lnTo>
                  <a:pt x="198120" y="1585436"/>
                </a:lnTo>
                <a:quadBezTo>
                  <a:pt x="0" y="1585436"/>
                  <a:pt x="0" y="1387316"/>
                </a:quadBezTo>
                <a:lnTo>
                  <a:pt x="0" y="198120"/>
                </a:lnTo>
                <a:quadBezTo>
                  <a:pt x="0" y="0"/>
                  <a:pt x="198120" y="0"/>
                </a:quadBezTo>
                <a:close/>
              </a:path>
            </a:pathLst>
          </a:custGeom>
          <a:noFill/>
          <a:ln w="23813">
            <a:solidFill>
              <a:srgbClr val="92939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4902984" y="2912777"/>
            <a:ext cx="3414653" cy="1585374"/>
          </a:xfrm>
          <a:custGeom>
            <a:avLst/>
            <a:gdLst/>
            <a:ahLst/>
            <a:cxnLst/>
            <a:rect l="l" t="t" r="r" b="b"/>
            <a:pathLst>
              <a:path w="3414653" h="1585374">
                <a:moveTo>
                  <a:pt x="198120" y="0"/>
                </a:moveTo>
                <a:lnTo>
                  <a:pt x="3216593" y="0"/>
                </a:lnTo>
                <a:quadBezTo>
                  <a:pt x="3414713" y="0"/>
                  <a:pt x="3414713" y="198120"/>
                </a:quadBezTo>
                <a:lnTo>
                  <a:pt x="3414713" y="1387316"/>
                </a:lnTo>
                <a:quadBezTo>
                  <a:pt x="3414713" y="1585436"/>
                  <a:pt x="3216593" y="1585436"/>
                </a:quadBezTo>
                <a:lnTo>
                  <a:pt x="198120" y="1585436"/>
                </a:lnTo>
                <a:quadBezTo>
                  <a:pt x="0" y="1585436"/>
                  <a:pt x="0" y="1387316"/>
                </a:quadBezTo>
                <a:lnTo>
                  <a:pt x="0" y="198120"/>
                </a:lnTo>
                <a:quadBezTo>
                  <a:pt x="0" y="0"/>
                  <a:pt x="198120" y="0"/>
                </a:quadBezTo>
                <a:close/>
              </a:path>
            </a:pathLst>
          </a:custGeom>
          <a:noFill/>
          <a:ln w="23813">
            <a:solidFill>
              <a:srgbClr val="92939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3614319" y="1785519"/>
            <a:ext cx="1879494" cy="1879494"/>
          </a:xfrm>
          <a:custGeom>
            <a:avLst/>
            <a:gdLst/>
            <a:ahLst/>
            <a:cxnLst/>
            <a:rect l="l" t="t" r="r" b="b"/>
            <a:pathLst>
              <a:path w="1879494" h="1879494">
                <a:moveTo>
                  <a:pt x="939747" y="0"/>
                </a:moveTo>
                <a:cubicBezTo>
                  <a:pt x="1458407" y="0"/>
                  <a:pt x="1879494" y="421086"/>
                  <a:pt x="1879494" y="939747"/>
                </a:cubicBezTo>
                <a:cubicBezTo>
                  <a:pt x="1879494" y="1458407"/>
                  <a:pt x="1458407" y="1879494"/>
                  <a:pt x="939747" y="1879494"/>
                </a:cubicBezTo>
                <a:cubicBezTo>
                  <a:pt x="421086" y="1879494"/>
                  <a:pt x="0" y="1458407"/>
                  <a:pt x="0" y="939747"/>
                </a:cubicBezTo>
                <a:cubicBezTo>
                  <a:pt x="0" y="421086"/>
                  <a:pt x="421086" y="0"/>
                  <a:pt x="93974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532244" y="1486817"/>
            <a:ext cx="588238" cy="588238"/>
          </a:xfrm>
          <a:custGeom>
            <a:avLst/>
            <a:gdLst/>
            <a:ahLst/>
            <a:cxnLst/>
            <a:rect l="l" t="t" r="r" b="b"/>
            <a:pathLst>
              <a:path w="588238" h="588238">
                <a:moveTo>
                  <a:pt x="294119" y="0"/>
                </a:moveTo>
                <a:cubicBezTo>
                  <a:pt x="456448" y="0"/>
                  <a:pt x="588238" y="131790"/>
                  <a:pt x="588238" y="294119"/>
                </a:cubicBezTo>
                <a:cubicBezTo>
                  <a:pt x="588238" y="456448"/>
                  <a:pt x="456448" y="588238"/>
                  <a:pt x="294119" y="588238"/>
                </a:cubicBezTo>
                <a:cubicBezTo>
                  <a:pt x="131790" y="588238"/>
                  <a:pt x="0" y="456448"/>
                  <a:pt x="0" y="294119"/>
                </a:cubicBezTo>
                <a:cubicBezTo>
                  <a:pt x="0" y="131790"/>
                  <a:pt x="131790" y="0"/>
                  <a:pt x="29411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8023517" y="1486817"/>
            <a:ext cx="588238" cy="588238"/>
          </a:xfrm>
          <a:custGeom>
            <a:avLst/>
            <a:gdLst/>
            <a:ahLst/>
            <a:cxnLst/>
            <a:rect l="l" t="t" r="r" b="b"/>
            <a:pathLst>
              <a:path w="588238" h="588238">
                <a:moveTo>
                  <a:pt x="294119" y="0"/>
                </a:moveTo>
                <a:cubicBezTo>
                  <a:pt x="456448" y="0"/>
                  <a:pt x="588238" y="131790"/>
                  <a:pt x="588238" y="294119"/>
                </a:cubicBezTo>
                <a:cubicBezTo>
                  <a:pt x="588238" y="456448"/>
                  <a:pt x="456448" y="588238"/>
                  <a:pt x="294119" y="588238"/>
                </a:cubicBezTo>
                <a:cubicBezTo>
                  <a:pt x="131790" y="588238"/>
                  <a:pt x="0" y="456448"/>
                  <a:pt x="0" y="294119"/>
                </a:cubicBezTo>
                <a:cubicBezTo>
                  <a:pt x="0" y="131790"/>
                  <a:pt x="131790" y="0"/>
                  <a:pt x="294119" y="0"/>
                </a:cubicBezTo>
                <a:close/>
              </a:path>
            </a:pathLst>
          </a:custGeom>
          <a:solidFill>
            <a:srgbClr val="FFC20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532244" y="3526123"/>
            <a:ext cx="588238" cy="588238"/>
          </a:xfrm>
          <a:custGeom>
            <a:avLst/>
            <a:gdLst/>
            <a:ahLst/>
            <a:cxnLst/>
            <a:rect l="l" t="t" r="r" b="b"/>
            <a:pathLst>
              <a:path w="588238" h="588238">
                <a:moveTo>
                  <a:pt x="294119" y="0"/>
                </a:moveTo>
                <a:cubicBezTo>
                  <a:pt x="456448" y="0"/>
                  <a:pt x="588238" y="131790"/>
                  <a:pt x="588238" y="294119"/>
                </a:cubicBezTo>
                <a:cubicBezTo>
                  <a:pt x="588238" y="456448"/>
                  <a:pt x="456448" y="588238"/>
                  <a:pt x="294119" y="588238"/>
                </a:cubicBezTo>
                <a:cubicBezTo>
                  <a:pt x="131790" y="588238"/>
                  <a:pt x="0" y="456448"/>
                  <a:pt x="0" y="294119"/>
                </a:cubicBezTo>
                <a:cubicBezTo>
                  <a:pt x="0" y="131790"/>
                  <a:pt x="131790" y="0"/>
                  <a:pt x="294119" y="0"/>
                </a:cubicBezTo>
                <a:close/>
              </a:path>
            </a:pathLst>
          </a:custGeom>
          <a:solidFill>
            <a:srgbClr val="FFC20A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8023517" y="3526123"/>
            <a:ext cx="588238" cy="588238"/>
          </a:xfrm>
          <a:custGeom>
            <a:avLst/>
            <a:gdLst/>
            <a:ahLst/>
            <a:cxnLst/>
            <a:rect l="l" t="t" r="r" b="b"/>
            <a:pathLst>
              <a:path w="588238" h="588238">
                <a:moveTo>
                  <a:pt x="294119" y="0"/>
                </a:moveTo>
                <a:cubicBezTo>
                  <a:pt x="456448" y="0"/>
                  <a:pt x="588238" y="131790"/>
                  <a:pt x="588238" y="294119"/>
                </a:cubicBezTo>
                <a:cubicBezTo>
                  <a:pt x="588238" y="456448"/>
                  <a:pt x="456448" y="588238"/>
                  <a:pt x="294119" y="588238"/>
                </a:cubicBezTo>
                <a:cubicBezTo>
                  <a:pt x="131790" y="588238"/>
                  <a:pt x="0" y="456448"/>
                  <a:pt x="0" y="294119"/>
                </a:cubicBezTo>
                <a:cubicBezTo>
                  <a:pt x="0" y="131790"/>
                  <a:pt x="131790" y="0"/>
                  <a:pt x="29411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591" y="1610163"/>
            <a:ext cx="341545" cy="341545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6864" y="1610163"/>
            <a:ext cx="341545" cy="341545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351" y="3660230"/>
            <a:ext cx="320024" cy="320024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2357" y="3635123"/>
            <a:ext cx="370240" cy="370240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3536950" y="2151380"/>
            <a:ext cx="2034540" cy="13284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sz="2250" b="1" dirty="0">
                <a:solidFill>
                  <a:srgbClr val="FFF2CC"/>
                </a:solidFill>
              </a:rPr>
              <a:t>WHY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en-US" altLang="zh-CN" sz="2250" b="1" dirty="0">
                <a:solidFill>
                  <a:srgbClr val="FFF2CC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WATCheese</a:t>
            </a:r>
            <a:r>
              <a:rPr lang="en-US" altLang="zh-CN" sz="2250" b="1" dirty="0">
                <a:solidFill>
                  <a:schemeClr val="bg1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 </a:t>
            </a:r>
            <a:r>
              <a:rPr lang="en-US" sz="2250" b="1" dirty="0">
                <a:solidFill>
                  <a:srgbClr val="FFC20A"/>
                </a:solidFill>
                <a:sym typeface="+mn-ea"/>
              </a:rPr>
              <a:t>🧀</a:t>
            </a:r>
            <a:endParaRPr lang="en-US" sz="2250" b="1" dirty="0">
              <a:solidFill>
                <a:srgbClr val="FFC20A"/>
              </a:solidFill>
            </a:endParaRPr>
          </a:p>
          <a:p>
            <a:pPr marL="0" indent="0" algn="ctr">
              <a:lnSpc>
                <a:spcPct val="96000"/>
              </a:lnSpc>
              <a:buNone/>
            </a:pPr>
            <a:r>
              <a:rPr lang="en-US" altLang="en-US" sz="2250" b="1" dirty="0">
                <a:solidFill>
                  <a:schemeClr val="tx1"/>
                </a:solidFill>
              </a:rPr>
              <a:t>🎬 </a:t>
            </a:r>
          </a:p>
        </p:txBody>
      </p:sp>
      <p:sp>
        <p:nvSpPr>
          <p:cNvPr id="18" name="Text 12"/>
          <p:cNvSpPr txBox="1"/>
          <p:nvPr/>
        </p:nvSpPr>
        <p:spPr>
          <a:xfrm>
            <a:off x="1247815" y="1077351"/>
            <a:ext cx="2809875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提升观众观剧体验</a:t>
            </a:r>
          </a:p>
        </p:txBody>
      </p:sp>
      <p:sp>
        <p:nvSpPr>
          <p:cNvPr id="19" name="Text 13"/>
          <p:cNvSpPr txBox="1"/>
          <p:nvPr/>
        </p:nvSpPr>
        <p:spPr>
          <a:xfrm>
            <a:off x="1247775" y="1443990"/>
            <a:ext cx="2464435" cy="884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 WATCheese </a:t>
            </a:r>
            <a:r>
              <a:rPr lang="en-US" altLang="zh-CN" sz="12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</a:t>
            </a:r>
            <a:r>
              <a:rPr lang="en-US" sz="1200" b="1" dirty="0">
                <a:solidFill>
                  <a:srgbClr val="FFC20A"/>
                </a:solidFill>
                <a:sym typeface="+mn-ea"/>
              </a:rPr>
              <a:t>🧀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智能剧集推荐体系统能为观众提供真实、详细的剧集信息，帮助他们筛选出符合自己口味的优质剧集，从而获得更好的观剧体验，享受高品质的视听盛宴。</a:t>
            </a:r>
          </a:p>
        </p:txBody>
      </p:sp>
      <p:sp>
        <p:nvSpPr>
          <p:cNvPr id="22" name="Text 16"/>
          <p:cNvSpPr txBox="1"/>
          <p:nvPr/>
        </p:nvSpPr>
        <p:spPr>
          <a:xfrm>
            <a:off x="5409565" y="1443990"/>
            <a:ext cx="2305685" cy="7073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      WATCheese </a:t>
            </a:r>
            <a:r>
              <a:rPr lang="en-US" altLang="zh-CN" sz="12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</a:t>
            </a:r>
            <a:r>
              <a:rPr lang="en-US" sz="1200" b="1" dirty="0">
                <a:solidFill>
                  <a:srgbClr val="FFC20A"/>
                </a:solidFill>
                <a:sym typeface="+mn-ea"/>
              </a:rPr>
              <a:t>🧀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智能剧集推荐体内置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“  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从夯到拉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”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趣味排名、剧集人物评分以及观众热评摘选等内容，旨在增强用户体验和趣味性。</a:t>
            </a:r>
            <a:r>
              <a:rPr lang="en-US" sz="1200" b="1" dirty="0">
                <a:solidFill>
                  <a:srgbClr val="FFC20A"/>
                </a:solidFill>
                <a:sym typeface="+mn-ea"/>
              </a:rPr>
              <a:t> </a:t>
            </a:r>
          </a:p>
        </p:txBody>
      </p:sp>
      <p:sp>
        <p:nvSpPr>
          <p:cNvPr id="26" name="Text 12"/>
          <p:cNvSpPr txBox="1"/>
          <p:nvPr/>
        </p:nvSpPr>
        <p:spPr>
          <a:xfrm>
            <a:off x="5337215" y="1077351"/>
            <a:ext cx="2809875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用户互动提高参与感</a:t>
            </a:r>
          </a:p>
        </p:txBody>
      </p:sp>
      <p:sp>
        <p:nvSpPr>
          <p:cNvPr id="27" name="Text 12"/>
          <p:cNvSpPr txBox="1"/>
          <p:nvPr/>
        </p:nvSpPr>
        <p:spPr>
          <a:xfrm>
            <a:off x="1247815" y="2996956"/>
            <a:ext cx="2809875" cy="294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·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观剧环境推荐</a:t>
            </a:r>
          </a:p>
        </p:txBody>
      </p:sp>
      <p:sp>
        <p:nvSpPr>
          <p:cNvPr id="28" name="Text 17"/>
          <p:cNvSpPr txBox="1"/>
          <p:nvPr/>
        </p:nvSpPr>
        <p:spPr>
          <a:xfrm>
            <a:off x="1247991" y="3379323"/>
            <a:ext cx="2526340" cy="8864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旨在使观众更加沉浸在剧集环境中，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 WATCheese </a:t>
            </a:r>
            <a:r>
              <a:rPr lang="en-US" altLang="zh-CN" sz="12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</a:t>
            </a:r>
            <a:r>
              <a:rPr lang="en-US" sz="1200" b="1" dirty="0">
                <a:solidFill>
                  <a:srgbClr val="FFC20A"/>
                </a:solidFill>
                <a:sym typeface="+mn-ea"/>
              </a:rPr>
              <a:t>🧀 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智能剧集推荐体根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据用户运行程序的时间与季节、心情、精神状态以及观剧配套饮食等方面给出最契合当前剧集的环境内容</a:t>
            </a:r>
            <a:r>
              <a:rPr lang="zh-CN" altLang="en-US" sz="1125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。</a:t>
            </a:r>
          </a:p>
        </p:txBody>
      </p:sp>
      <p:sp>
        <p:nvSpPr>
          <p:cNvPr id="29" name="Text 12"/>
          <p:cNvSpPr txBox="1"/>
          <p:nvPr/>
        </p:nvSpPr>
        <p:spPr>
          <a:xfrm>
            <a:off x="6179185" y="3242310"/>
            <a:ext cx="1158240" cy="6489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altLang="zh-CN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......</a:t>
            </a: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DA1B83A3-5E43-1D4A-D501-F2A290CBE008}"/>
              </a:ext>
            </a:extLst>
          </p:cNvPr>
          <p:cNvSpPr/>
          <p:nvPr/>
        </p:nvSpPr>
        <p:spPr>
          <a:xfrm rot="18598282">
            <a:off x="3600334" y="1693679"/>
            <a:ext cx="1975993" cy="2173413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876300" y="224645"/>
            <a:ext cx="7391400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观众端应用</a:t>
            </a:r>
          </a:p>
        </p:txBody>
      </p:sp>
      <p:sp>
        <p:nvSpPr>
          <p:cNvPr id="3" name="Shape 1"/>
          <p:cNvSpPr/>
          <p:nvPr/>
        </p:nvSpPr>
        <p:spPr>
          <a:xfrm>
            <a:off x="4388797" y="592770"/>
            <a:ext cx="366405" cy="66508"/>
          </a:xfrm>
          <a:custGeom>
            <a:avLst/>
            <a:gdLst/>
            <a:ahLst/>
            <a:cxnLst/>
            <a:rect l="l" t="t" r="r" b="b"/>
            <a:pathLst>
              <a:path w="366405" h="66508">
                <a:moveTo>
                  <a:pt x="0" y="0"/>
                </a:moveTo>
                <a:lnTo>
                  <a:pt x="366405" y="0"/>
                </a:lnTo>
                <a:lnTo>
                  <a:pt x="366405" y="66508"/>
                </a:lnTo>
                <a:lnTo>
                  <a:pt x="0" y="66508"/>
                </a:lnTo>
                <a:close/>
              </a:path>
            </a:pathLst>
          </a:custGeom>
          <a:solidFill>
            <a:srgbClr val="FFC79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3009355" y="1379306"/>
            <a:ext cx="955332" cy="955332"/>
          </a:xfrm>
          <a:custGeom>
            <a:avLst/>
            <a:gdLst/>
            <a:ahLst/>
            <a:cxnLst/>
            <a:rect l="l" t="t" r="r" b="b"/>
            <a:pathLst>
              <a:path w="955332" h="955332">
                <a:moveTo>
                  <a:pt x="477666" y="0"/>
                </a:moveTo>
                <a:cubicBezTo>
                  <a:pt x="741297" y="0"/>
                  <a:pt x="955332" y="214035"/>
                  <a:pt x="955332" y="477666"/>
                </a:cubicBezTo>
                <a:cubicBezTo>
                  <a:pt x="955332" y="741297"/>
                  <a:pt x="741297" y="955332"/>
                  <a:pt x="477666" y="955332"/>
                </a:cubicBezTo>
                <a:cubicBezTo>
                  <a:pt x="214035" y="955332"/>
                  <a:pt x="0" y="741297"/>
                  <a:pt x="0" y="477666"/>
                </a:cubicBezTo>
                <a:cubicBezTo>
                  <a:pt x="0" y="214035"/>
                  <a:pt x="214035" y="0"/>
                  <a:pt x="477666" y="0"/>
                </a:cubicBezTo>
                <a:close/>
              </a:path>
            </a:pathLst>
          </a:custGeom>
          <a:solidFill>
            <a:srgbClr val="FFC20A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1804" y="1581755"/>
            <a:ext cx="550434" cy="550434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281305" y="1235393"/>
            <a:ext cx="2517140" cy="2457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algn="ctr"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1A1A1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🎯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自定义剧集推荐算法</a:t>
            </a:r>
          </a:p>
        </p:txBody>
      </p:sp>
      <p:sp>
        <p:nvSpPr>
          <p:cNvPr id="7" name="Text 4"/>
          <p:cNvSpPr txBox="1"/>
          <p:nvPr/>
        </p:nvSpPr>
        <p:spPr>
          <a:xfrm>
            <a:off x="484962" y="1786890"/>
            <a:ext cx="2331085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altLang="zh-CN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  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在使用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WATCheese </a:t>
            </a:r>
            <a:r>
              <a:rPr lang="en-US" altLang="zh-CN" sz="1200" b="1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</a:t>
            </a:r>
            <a:r>
              <a:rPr lang="en-US" sz="1200" b="1" dirty="0">
                <a:solidFill>
                  <a:srgbClr val="FFC20A"/>
                </a:solidFill>
                <a:sym typeface="+mn-ea"/>
              </a:rPr>
              <a:t>🧀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智能剧集推荐体时，用户首先可以根据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“   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心灵探测仪区块</a:t>
            </a:r>
            <a:r>
              <a:rPr lang="en-US" altLang="zh-CN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”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生成观剧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DNA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，</a:t>
            </a:r>
            <a:r>
              <a:rPr lang="zh-CN" altLang="en-US" sz="1200" dirty="0">
                <a:solidFill>
                  <a:srgbClr val="000000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在跟据用户使用时的时段与季节推荐同频的剧集</a:t>
            </a:r>
          </a:p>
        </p:txBody>
      </p:sp>
      <p:sp>
        <p:nvSpPr>
          <p:cNvPr id="8" name="Shape 5"/>
          <p:cNvSpPr/>
          <p:nvPr/>
        </p:nvSpPr>
        <p:spPr>
          <a:xfrm>
            <a:off x="1168015" y="1581551"/>
            <a:ext cx="911052" cy="69146"/>
          </a:xfrm>
          <a:custGeom>
            <a:avLst/>
            <a:gdLst/>
            <a:ahLst/>
            <a:cxnLst/>
            <a:rect l="l" t="t" r="r" b="b"/>
            <a:pathLst>
              <a:path w="911052" h="69146">
                <a:moveTo>
                  <a:pt x="117534" y="25715"/>
                </a:moveTo>
                <a:lnTo>
                  <a:pt x="768895" y="25715"/>
                </a:lnTo>
                <a:lnTo>
                  <a:pt x="768895" y="41562"/>
                </a:lnTo>
                <a:lnTo>
                  <a:pt x="117534" y="41562"/>
                </a:lnTo>
                <a:close/>
              </a:path>
            </a:pathLst>
          </a:custGeom>
          <a:solidFill>
            <a:srgbClr val="999494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7059106" y="1505036"/>
            <a:ext cx="955332" cy="955332"/>
          </a:xfrm>
          <a:custGeom>
            <a:avLst/>
            <a:gdLst/>
            <a:ahLst/>
            <a:cxnLst/>
            <a:rect l="l" t="t" r="r" b="b"/>
            <a:pathLst>
              <a:path w="955332" h="955332">
                <a:moveTo>
                  <a:pt x="477666" y="0"/>
                </a:moveTo>
                <a:cubicBezTo>
                  <a:pt x="741297" y="0"/>
                  <a:pt x="955332" y="214035"/>
                  <a:pt x="955332" y="477666"/>
                </a:cubicBezTo>
                <a:cubicBezTo>
                  <a:pt x="955332" y="741297"/>
                  <a:pt x="741297" y="955332"/>
                  <a:pt x="477666" y="955332"/>
                </a:cubicBezTo>
                <a:cubicBezTo>
                  <a:pt x="214035" y="955332"/>
                  <a:pt x="0" y="741297"/>
                  <a:pt x="0" y="477666"/>
                </a:cubicBezTo>
                <a:cubicBezTo>
                  <a:pt x="0" y="214035"/>
                  <a:pt x="214035" y="0"/>
                  <a:pt x="4776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 txBox="1"/>
          <p:nvPr/>
        </p:nvSpPr>
        <p:spPr>
          <a:xfrm>
            <a:off x="4766132" y="1761490"/>
            <a:ext cx="2157095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altLang="zh-CN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        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观众在面对海量剧集时，可以在这一模块中对剧集中的</a:t>
            </a:r>
            <a:r>
              <a:rPr lang="zh-CN" altLang="en-US" sz="1200" dirty="0">
                <a:solidFill>
                  <a:srgbClr val="141414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人物进行评分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。它综合多方面因素打分，涵盖人物性格、正义性等。</a:t>
            </a:r>
            <a:endParaRPr lang="zh-CN" altLang="en-US" sz="1200" dirty="0">
              <a:solidFill>
                <a:srgbClr val="141414"/>
              </a:solidFill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</a:endParaRPr>
          </a:p>
          <a:p>
            <a:pPr marL="0" indent="0" algn="ctr">
              <a:buNone/>
            </a:pPr>
            <a:endParaRPr lang="zh-CN" altLang="en-US" sz="1200" dirty="0">
              <a:solidFill>
                <a:srgbClr val="141414"/>
              </a:solidFill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272802" y="1586631"/>
            <a:ext cx="911052" cy="69146"/>
          </a:xfrm>
          <a:custGeom>
            <a:avLst/>
            <a:gdLst/>
            <a:ahLst/>
            <a:cxnLst/>
            <a:rect l="l" t="t" r="r" b="b"/>
            <a:pathLst>
              <a:path w="911052" h="69146">
                <a:moveTo>
                  <a:pt x="117534" y="25715"/>
                </a:moveTo>
                <a:lnTo>
                  <a:pt x="768895" y="25715"/>
                </a:lnTo>
                <a:lnTo>
                  <a:pt x="768895" y="41562"/>
                </a:lnTo>
                <a:lnTo>
                  <a:pt x="117534" y="41562"/>
                </a:lnTo>
                <a:close/>
              </a:path>
            </a:pathLst>
          </a:custGeom>
          <a:solidFill>
            <a:srgbClr val="999494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642415" y="3454461"/>
            <a:ext cx="955332" cy="955332"/>
          </a:xfrm>
          <a:custGeom>
            <a:avLst/>
            <a:gdLst/>
            <a:ahLst/>
            <a:cxnLst/>
            <a:rect l="l" t="t" r="r" b="b"/>
            <a:pathLst>
              <a:path w="955332" h="955332">
                <a:moveTo>
                  <a:pt x="477666" y="0"/>
                </a:moveTo>
                <a:cubicBezTo>
                  <a:pt x="741297" y="0"/>
                  <a:pt x="955332" y="214035"/>
                  <a:pt x="955332" y="477666"/>
                </a:cubicBezTo>
                <a:cubicBezTo>
                  <a:pt x="955332" y="741297"/>
                  <a:pt x="741297" y="955332"/>
                  <a:pt x="477666" y="955332"/>
                </a:cubicBezTo>
                <a:cubicBezTo>
                  <a:pt x="214035" y="955332"/>
                  <a:pt x="0" y="741297"/>
                  <a:pt x="0" y="477666"/>
                </a:cubicBezTo>
                <a:cubicBezTo>
                  <a:pt x="0" y="214035"/>
                  <a:pt x="214035" y="0"/>
                  <a:pt x="477666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 txBox="1"/>
          <p:nvPr/>
        </p:nvSpPr>
        <p:spPr>
          <a:xfrm>
            <a:off x="1855782" y="3620311"/>
            <a:ext cx="2533015" cy="1292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altLang="zh-CN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 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参照流行的</a:t>
            </a:r>
            <a:r>
              <a:rPr lang="en-US" altLang="zh-CN" sz="1200" dirty="0">
                <a:solidFill>
                  <a:srgbClr val="141414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“   </a:t>
            </a:r>
            <a:r>
              <a:rPr lang="zh-CN" altLang="en-US" sz="1200" dirty="0">
                <a:solidFill>
                  <a:srgbClr val="141414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从夯到拉</a:t>
            </a:r>
            <a:r>
              <a:rPr lang="en-US" altLang="zh-CN" sz="1200" dirty="0">
                <a:solidFill>
                  <a:srgbClr val="141414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”</a:t>
            </a:r>
            <a:r>
              <a:rPr lang="zh-CN" altLang="en-US" sz="1200" dirty="0">
                <a:solidFill>
                  <a:srgbClr val="141414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排名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，通过轻松戏谑的方式将你心中的神作与粪作归档，并且展示用户真实的评级体验，不会受到大众化点评或从众心理影响。</a:t>
            </a:r>
            <a:r>
              <a:rPr lang="zh-CN" altLang="en-US" sz="1200" dirty="0">
                <a:solidFill>
                  <a:srgbClr val="3F3F3F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  <a:sym typeface="+mn-ea"/>
              </a:rPr>
              <a:t>增加了用户对平台的归属感和粘性。</a:t>
            </a:r>
            <a:endParaRPr lang="en-US" sz="1200" dirty="0"/>
          </a:p>
          <a:p>
            <a:pPr marL="0" indent="0" algn="l">
              <a:buNone/>
            </a:pPr>
            <a:endParaRPr lang="zh-CN" altLang="en-US" sz="1200" dirty="0">
              <a:solidFill>
                <a:srgbClr val="141414"/>
              </a:solidFill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961144" y="3536520"/>
            <a:ext cx="911052" cy="69146"/>
          </a:xfrm>
          <a:custGeom>
            <a:avLst/>
            <a:gdLst/>
            <a:ahLst/>
            <a:cxnLst/>
            <a:rect l="l" t="t" r="r" b="b"/>
            <a:pathLst>
              <a:path w="911052" h="69146">
                <a:moveTo>
                  <a:pt x="117534" y="25715"/>
                </a:moveTo>
                <a:lnTo>
                  <a:pt x="768895" y="25715"/>
                </a:lnTo>
                <a:lnTo>
                  <a:pt x="768895" y="41562"/>
                </a:lnTo>
                <a:lnTo>
                  <a:pt x="117534" y="41562"/>
                </a:lnTo>
                <a:close/>
              </a:path>
            </a:pathLst>
          </a:custGeom>
          <a:solidFill>
            <a:srgbClr val="999494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5063186" y="3262691"/>
            <a:ext cx="955332" cy="955332"/>
          </a:xfrm>
          <a:custGeom>
            <a:avLst/>
            <a:gdLst/>
            <a:ahLst/>
            <a:cxnLst/>
            <a:rect l="l" t="t" r="r" b="b"/>
            <a:pathLst>
              <a:path w="955332" h="955332">
                <a:moveTo>
                  <a:pt x="477666" y="0"/>
                </a:moveTo>
                <a:cubicBezTo>
                  <a:pt x="741297" y="0"/>
                  <a:pt x="955332" y="214035"/>
                  <a:pt x="955332" y="477666"/>
                </a:cubicBezTo>
                <a:cubicBezTo>
                  <a:pt x="955332" y="741297"/>
                  <a:pt x="741297" y="955332"/>
                  <a:pt x="477666" y="955332"/>
                </a:cubicBezTo>
                <a:cubicBezTo>
                  <a:pt x="214035" y="955332"/>
                  <a:pt x="0" y="741297"/>
                  <a:pt x="0" y="477666"/>
                </a:cubicBezTo>
                <a:cubicBezTo>
                  <a:pt x="0" y="214035"/>
                  <a:pt x="214035" y="0"/>
                  <a:pt x="477666" y="0"/>
                </a:cubicBezTo>
                <a:close/>
              </a:path>
            </a:pathLst>
          </a:custGeom>
          <a:gradFill>
            <a:gsLst>
              <a:gs pos="0">
                <a:srgbClr val="F4EFBC"/>
              </a:gs>
              <a:gs pos="100000">
                <a:srgbClr val="EFE79B"/>
              </a:gs>
            </a:gsLst>
            <a:lin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 txBox="1"/>
          <p:nvPr/>
        </p:nvSpPr>
        <p:spPr>
          <a:xfrm>
            <a:off x="6404041" y="3740357"/>
            <a:ext cx="2014538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en-US" altLang="zh-CN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       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此板块从作品的内核出发，不止于停留在观影体验的表面，而是深入到作品之中，</a:t>
            </a:r>
            <a:r>
              <a:rPr lang="zh-CN" altLang="en-US" sz="1200" dirty="0">
                <a:solidFill>
                  <a:srgbClr val="141414"/>
                </a:solidFill>
                <a:highlight>
                  <a:srgbClr val="FFF2CC"/>
                </a:highligh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分析人物</a:t>
            </a:r>
            <a:r>
              <a:rPr lang="en-US" altLang="zh-CN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MBTI</a:t>
            </a:r>
            <a:r>
              <a:rPr lang="zh-CN" altLang="en-US" sz="1200" dirty="0">
                <a:solidFill>
                  <a:srgbClr val="141414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性格、推动剧情的作用以及演员介绍。</a:t>
            </a:r>
          </a:p>
        </p:txBody>
      </p:sp>
      <p:sp>
        <p:nvSpPr>
          <p:cNvPr id="17" name="Shape 14"/>
          <p:cNvSpPr/>
          <p:nvPr/>
        </p:nvSpPr>
        <p:spPr>
          <a:xfrm>
            <a:off x="7040315" y="3536520"/>
            <a:ext cx="911052" cy="69146"/>
          </a:xfrm>
          <a:custGeom>
            <a:avLst/>
            <a:gdLst/>
            <a:ahLst/>
            <a:cxnLst/>
            <a:rect l="l" t="t" r="r" b="b"/>
            <a:pathLst>
              <a:path w="911052" h="69146">
                <a:moveTo>
                  <a:pt x="117534" y="25715"/>
                </a:moveTo>
                <a:lnTo>
                  <a:pt x="768895" y="25715"/>
                </a:lnTo>
                <a:lnTo>
                  <a:pt x="768895" y="41562"/>
                </a:lnTo>
                <a:lnTo>
                  <a:pt x="117534" y="41562"/>
                </a:lnTo>
                <a:close/>
              </a:path>
            </a:pathLst>
          </a:custGeom>
          <a:solidFill>
            <a:srgbClr val="999494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3236" y="3472740"/>
            <a:ext cx="535233" cy="535233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4453255" y="1253696"/>
            <a:ext cx="3232150" cy="2457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altLang="zh-CN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“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哇趣</a:t>
            </a:r>
            <a:r>
              <a:rPr lang="en-US" altLang="zh-CN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”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  <a:sym typeface="+mn-ea"/>
              </a:rPr>
              <a:t>人物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评分</a:t>
            </a:r>
          </a:p>
        </p:txBody>
      </p:sp>
      <p:sp>
        <p:nvSpPr>
          <p:cNvPr id="22" name="Text 16"/>
          <p:cNvSpPr txBox="1"/>
          <p:nvPr/>
        </p:nvSpPr>
        <p:spPr>
          <a:xfrm>
            <a:off x="2078087" y="3226995"/>
            <a:ext cx="2676804" cy="2457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altLang="zh-CN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“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哇趣</a:t>
            </a:r>
            <a:r>
              <a:rPr lang="en-US" altLang="zh-CN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”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剧集排行</a:t>
            </a:r>
          </a:p>
        </p:txBody>
      </p:sp>
      <p:sp>
        <p:nvSpPr>
          <p:cNvPr id="23" name="Text 17"/>
          <p:cNvSpPr txBox="1"/>
          <p:nvPr/>
        </p:nvSpPr>
        <p:spPr>
          <a:xfrm>
            <a:off x="6157808" y="3202197"/>
            <a:ext cx="2676804" cy="2457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altLang="zh-CN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“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哇趣</a:t>
            </a:r>
            <a:r>
              <a:rPr lang="en-US" altLang="zh-CN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”</a:t>
            </a:r>
            <a:r>
              <a:rPr lang="zh-CN" altLang="en-US" sz="16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角色分析</a:t>
            </a:r>
          </a:p>
        </p:txBody>
      </p:sp>
      <p:sp>
        <p:nvSpPr>
          <p:cNvPr id="24" name="Text 0"/>
          <p:cNvSpPr txBox="1"/>
          <p:nvPr/>
        </p:nvSpPr>
        <p:spPr>
          <a:xfrm>
            <a:off x="-18415" y="-20955"/>
            <a:ext cx="9162415" cy="796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观众方应用场景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 algn="ctr">
              <a:lnSpc>
                <a:spcPct val="96000"/>
              </a:lnSpc>
              <a:buNone/>
            </a:pP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  <a:sym typeface="+mn-ea"/>
            </a:endParaRPr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915" y="3655695"/>
            <a:ext cx="553085" cy="553085"/>
          </a:xfrm>
          <a:prstGeom prst="rect">
            <a:avLst/>
          </a:prstGeom>
        </p:spPr>
      </p:pic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13769" y="1606588"/>
            <a:ext cx="764790" cy="764790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2686050" y="2909570"/>
            <a:ext cx="371792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482275" y="1651353"/>
            <a:ext cx="33020" cy="256159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0382" y="1249359"/>
            <a:ext cx="6783647" cy="2646718"/>
          </a:xfrm>
          <a:custGeom>
            <a:avLst/>
            <a:gdLst/>
            <a:ahLst/>
            <a:cxnLst/>
            <a:rect l="l" t="t" r="r" b="b"/>
            <a:pathLst>
              <a:path w="6783647" h="2646718">
                <a:moveTo>
                  <a:pt x="0" y="0"/>
                </a:moveTo>
                <a:lnTo>
                  <a:pt x="6783647" y="0"/>
                </a:lnTo>
                <a:lnTo>
                  <a:pt x="6783647" y="2646718"/>
                </a:lnTo>
                <a:lnTo>
                  <a:pt x="0" y="264671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//img.tukuppt.com/aippt_uploads/24141822/24/08/21/66c55aebd18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9778" y="-1049318"/>
            <a:ext cx="4455951" cy="3742167"/>
          </a:xfrm>
          <a:prstGeom prst="rect">
            <a:avLst/>
          </a:prstGeom>
        </p:spPr>
      </p:pic>
      <p:pic>
        <p:nvPicPr>
          <p:cNvPr id="4" name="Image 1" descr="//img.tukuppt.com/aippt_uploads/24141822/24/08/21/66c5556dcd6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413220" y="122113"/>
            <a:ext cx="1927549" cy="1899410"/>
          </a:xfrm>
          <a:prstGeom prst="rect">
            <a:avLst/>
          </a:prstGeom>
        </p:spPr>
      </p:pic>
      <p:pic>
        <p:nvPicPr>
          <p:cNvPr id="5" name="Image 2" descr="//img.tukuppt.com/aippt_uploads/24141822/24/08/21/66c55b4a9c9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6744" y="3236058"/>
            <a:ext cx="2815901" cy="2608210"/>
          </a:xfrm>
          <a:prstGeom prst="rect">
            <a:avLst/>
          </a:prstGeom>
        </p:spPr>
      </p:pic>
      <p:pic>
        <p:nvPicPr>
          <p:cNvPr id="6" name="Image 3" descr="//img.tukuppt.com/aippt_uploads/24141822/24/08/21/66c5556dcea7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532964">
            <a:off x="-34109" y="3684625"/>
            <a:ext cx="1536332" cy="1522237"/>
          </a:xfrm>
          <a:prstGeom prst="rect">
            <a:avLst/>
          </a:prstGeom>
        </p:spPr>
      </p:pic>
      <p:pic>
        <p:nvPicPr>
          <p:cNvPr id="7" name="Image 4" descr="//img.tukuppt.com/aippt_uploads/24141822/24/08/21/66c55703a497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743" y="950598"/>
            <a:ext cx="1477687" cy="3484502"/>
          </a:xfrm>
          <a:prstGeom prst="rect">
            <a:avLst/>
          </a:prstGeom>
        </p:spPr>
      </p:pic>
      <p:pic>
        <p:nvPicPr>
          <p:cNvPr id="8" name="Image 5" descr="//img.tukuppt.com/aippt_uploads/24141822/24/08/21/66c55ac9d122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799" y="3404945"/>
            <a:ext cx="3931152" cy="3236009"/>
          </a:xfrm>
          <a:prstGeom prst="rect">
            <a:avLst/>
          </a:prstGeom>
        </p:spPr>
      </p:pic>
      <p:pic>
        <p:nvPicPr>
          <p:cNvPr id="9" name="Image 6" descr="//img.tukuppt.com/aippt_uploads/24141822/24/08/21/66c5556dcd54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513" y="3143242"/>
            <a:ext cx="2068917" cy="2046182"/>
          </a:xfrm>
          <a:prstGeom prst="rect">
            <a:avLst/>
          </a:prstGeom>
        </p:spPr>
      </p:pic>
      <p:pic>
        <p:nvPicPr>
          <p:cNvPr id="10" name="Image 7" descr="//img.tukuppt.com/aippt_uploads/24141822/24/08/21/66c55bc4b5a29.png!/fwfh2/960x9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037" y="-1037001"/>
            <a:ext cx="4413914" cy="2875167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-37420" y="2238273"/>
            <a:ext cx="9239250" cy="764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5175" kern="0" spc="150" dirty="0">
                <a:solidFill>
                  <a:srgbClr val="FFC20A"/>
                </a:solidFill>
                <a:latin typeface="tsangershuyuant-w04" panose="02020400000000000000" charset="-122"/>
                <a:ea typeface="tsangershuyuant-w04" panose="02020400000000000000" charset="-122"/>
                <a:cs typeface="tsangershuyuant-w04" panose="02020400000000000000" charset="-122"/>
              </a:rPr>
              <a:t>相关方需求调研</a:t>
            </a:r>
            <a:endParaRPr lang="en-US" sz="5250" dirty="0">
              <a:solidFill>
                <a:srgbClr val="FFC20A"/>
              </a:solidFill>
            </a:endParaRPr>
          </a:p>
        </p:txBody>
      </p:sp>
      <p:sp>
        <p:nvSpPr>
          <p:cNvPr id="12" name="Text 2"/>
          <p:cNvSpPr txBox="1"/>
          <p:nvPr/>
        </p:nvSpPr>
        <p:spPr>
          <a:xfrm>
            <a:off x="3821274" y="1654810"/>
            <a:ext cx="952500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PART</a:t>
            </a:r>
            <a:endParaRPr lang="en-US" sz="2250" dirty="0"/>
          </a:p>
        </p:txBody>
      </p:sp>
      <p:sp>
        <p:nvSpPr>
          <p:cNvPr id="13" name="Text 3"/>
          <p:cNvSpPr txBox="1"/>
          <p:nvPr/>
        </p:nvSpPr>
        <p:spPr>
          <a:xfrm>
            <a:off x="4813138" y="1654810"/>
            <a:ext cx="481012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03</a:t>
            </a:r>
            <a:endParaRPr lang="en-US" sz="2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876300" y="224645"/>
            <a:ext cx="7391400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观众需求调研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4388797" y="592770"/>
            <a:ext cx="366405" cy="66508"/>
          </a:xfrm>
          <a:custGeom>
            <a:avLst/>
            <a:gdLst/>
            <a:ahLst/>
            <a:cxnLst/>
            <a:rect l="l" t="t" r="r" b="b"/>
            <a:pathLst>
              <a:path w="366405" h="66508">
                <a:moveTo>
                  <a:pt x="0" y="0"/>
                </a:moveTo>
                <a:lnTo>
                  <a:pt x="366405" y="0"/>
                </a:lnTo>
                <a:lnTo>
                  <a:pt x="366405" y="66508"/>
                </a:lnTo>
                <a:lnTo>
                  <a:pt x="0" y="66508"/>
                </a:lnTo>
                <a:close/>
              </a:path>
            </a:pathLst>
          </a:custGeom>
          <a:solidFill>
            <a:srgbClr val="FFC79E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9592" y="1485113"/>
            <a:ext cx="1316977" cy="13169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570615" y="1485113"/>
            <a:ext cx="1316977" cy="13169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3149592" y="2912162"/>
            <a:ext cx="1316977" cy="131697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4570615" y="2912162"/>
            <a:ext cx="1316977" cy="1316977"/>
          </a:xfrm>
          <a:prstGeom prst="rect">
            <a:avLst/>
          </a:prstGeom>
        </p:spPr>
      </p:pic>
      <p:sp>
        <p:nvSpPr>
          <p:cNvPr id="8" name="Text 2"/>
          <p:cNvSpPr txBox="1"/>
          <p:nvPr/>
        </p:nvSpPr>
        <p:spPr>
          <a:xfrm>
            <a:off x="3603102" y="1943315"/>
            <a:ext cx="419100" cy="6292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HanSansSC-Regular" panose="020B0500000000000000" charset="-122"/>
              </a:rPr>
              <a:t>1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9" name="Text 3"/>
          <p:cNvSpPr txBox="1"/>
          <p:nvPr/>
        </p:nvSpPr>
        <p:spPr>
          <a:xfrm>
            <a:off x="5024125" y="1968471"/>
            <a:ext cx="419100" cy="6292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sz="3200" b="1" dirty="0">
                <a:solidFill>
                  <a:srgbClr val="FFC79E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HanSansSC-Regular" panose="020B0500000000000000" charset="-122"/>
              </a:rPr>
              <a:t>2</a:t>
            </a:r>
            <a:endParaRPr lang="en-US" sz="3200" dirty="0"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10" name="Text 4"/>
          <p:cNvSpPr txBox="1"/>
          <p:nvPr/>
        </p:nvSpPr>
        <p:spPr>
          <a:xfrm>
            <a:off x="5024125" y="3384025"/>
            <a:ext cx="419100" cy="6292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sz="3200" b="1" dirty="0">
                <a:solidFill>
                  <a:srgbClr val="FFC79E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HanSansSC-Regular" panose="020B0500000000000000" charset="-122"/>
              </a:rPr>
              <a:t>3</a:t>
            </a:r>
            <a:endParaRPr lang="en-US" sz="3200" dirty="0"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11" name="Text 5"/>
          <p:cNvSpPr txBox="1"/>
          <p:nvPr/>
        </p:nvSpPr>
        <p:spPr>
          <a:xfrm>
            <a:off x="3603102" y="3369375"/>
            <a:ext cx="419100" cy="6292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sz="3200" b="1" dirty="0">
                <a:solidFill>
                  <a:srgbClr val="FFC79E"/>
                </a:solidFill>
                <a:latin typeface="Noto Sans SC Black" panose="020B0200000000000000" pitchFamily="34" charset="-122"/>
                <a:ea typeface="Noto Sans SC Black" panose="020B0200000000000000" pitchFamily="34" charset="-122"/>
                <a:cs typeface="SourceHanSansSC-Regular" panose="020B0500000000000000" charset="-122"/>
              </a:rPr>
              <a:t>4</a:t>
            </a:r>
            <a:endParaRPr lang="en-US" sz="3200" dirty="0">
              <a:latin typeface="Noto Sans SC Black" panose="020B0200000000000000" pitchFamily="34" charset="-122"/>
              <a:ea typeface="Noto Sans SC Black" panose="020B0200000000000000" pitchFamily="34" charset="-122"/>
            </a:endParaRPr>
          </a:p>
        </p:txBody>
      </p:sp>
      <p:sp>
        <p:nvSpPr>
          <p:cNvPr id="12" name="Text 6"/>
          <p:cNvSpPr txBox="1"/>
          <p:nvPr/>
        </p:nvSpPr>
        <p:spPr>
          <a:xfrm>
            <a:off x="795775" y="1380650"/>
            <a:ext cx="285850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🔍</a:t>
            </a:r>
            <a:r>
              <a:rPr lang="zh-CN" altLang="en-US" sz="1350" b="1" dirty="0">
                <a:solidFill>
                  <a:srgbClr val="2A2A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观众评分习惯调查</a:t>
            </a:r>
            <a:endParaRPr 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7"/>
          <p:cNvSpPr txBox="1"/>
          <p:nvPr/>
        </p:nvSpPr>
        <p:spPr>
          <a:xfrm>
            <a:off x="214415" y="1808526"/>
            <a:ext cx="2903141" cy="906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4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         多数观众习惯在看完剧集后立即评分，且倾向于用</a:t>
            </a:r>
            <a:r>
              <a:rPr lang="zh-CN" altLang="en-US" sz="105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简洁的星级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或分数表达。年轻观众更愿意详细阐述评分理由，分享观影感受。部分观众会参考他人评分后再决定是否评分，形成互动氛围。了解这些习惯有助于设计更符合观众操作习惯的评分界面。</a:t>
            </a:r>
            <a:r>
              <a:rPr lang="zh-CN" altLang="en-US" sz="105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热梗热评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往往能够引起观众的共鸣。</a:t>
            </a:r>
            <a:endParaRPr lang="en-US" sz="900" dirty="0">
              <a:latin typeface="+mn-ea"/>
            </a:endParaRPr>
          </a:p>
        </p:txBody>
      </p:sp>
      <p:sp>
        <p:nvSpPr>
          <p:cNvPr id="14" name="Text 8"/>
          <p:cNvSpPr txBox="1"/>
          <p:nvPr/>
        </p:nvSpPr>
        <p:spPr>
          <a:xfrm>
            <a:off x="6338409" y="1380650"/>
            <a:ext cx="253365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🔍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核心功能需求调研</a:t>
            </a:r>
            <a:endParaRPr 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9"/>
          <p:cNvSpPr txBox="1"/>
          <p:nvPr/>
        </p:nvSpPr>
        <p:spPr>
          <a:xfrm>
            <a:off x="6021404" y="1751842"/>
            <a:ext cx="2939716" cy="10259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4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       观众普遍期待推荐系统能够深度理解其个人偏好与即时情绪，而非进行机械的标签匹配。他们希望</a:t>
            </a:r>
            <a:r>
              <a:rPr lang="en-US" altLang="zh-CN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AI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能作为一个懂行的</a:t>
            </a:r>
            <a:r>
              <a:rPr lang="zh-CN" altLang="en-US" sz="105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“剧集挚友”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，不仅基于其过往的观看历史和评分，更能结合其选择“此刻心境”（如“需要一次思考”或“需要一个拥抱”）来生成高度个性化的推荐清单。用户强调，推荐算法应透明可信，避免被商业合作过度影响，导致“推广位”冒充“个性化推荐”，真正实现“千人千面”的精准匹配。</a:t>
            </a:r>
            <a:endParaRPr lang="en-US" sz="900" dirty="0">
              <a:latin typeface="+mn-ea"/>
            </a:endParaRPr>
          </a:p>
        </p:txBody>
      </p:sp>
      <p:sp>
        <p:nvSpPr>
          <p:cNvPr id="16" name="Text 10"/>
          <p:cNvSpPr txBox="1"/>
          <p:nvPr/>
        </p:nvSpPr>
        <p:spPr>
          <a:xfrm>
            <a:off x="6427470" y="3069872"/>
            <a:ext cx="253365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🔍</a:t>
            </a:r>
            <a:r>
              <a:rPr lang="zh-CN" altLang="en-US" sz="1350" b="1" dirty="0">
                <a:solidFill>
                  <a:srgbClr val="2A2A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关注的剧集评分因素</a:t>
            </a:r>
            <a:endParaRPr 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1"/>
          <p:cNvSpPr txBox="1"/>
          <p:nvPr/>
        </p:nvSpPr>
        <p:spPr>
          <a:xfrm>
            <a:off x="6018804" y="3504041"/>
            <a:ext cx="2850656" cy="8579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4000"/>
              </a:lnSpc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         观众关注剧集的剧情、演员演技、制作水平等核心因素。剧情是否紧凑、有吸引力，演员能否准确诠释角色，画面、音效等制作是否精良，</a:t>
            </a:r>
            <a:r>
              <a:rPr lang="en-US" altLang="zh-CN" sz="900" b="1" dirty="0">
                <a:solidFill>
                  <a:srgbClr val="FFC20A"/>
                </a:solidFill>
                <a:sym typeface="+mn-ea"/>
              </a:rPr>
              <a:t>WATCheese🧀</a:t>
            </a:r>
            <a:r>
              <a:rPr lang="zh-CN" altLang="en-US" sz="900" b="1" dirty="0">
                <a:sym typeface="+mn-ea"/>
              </a:rPr>
              <a:t>推出了人物分析界面，从角色性格到演员生涯一站式揭秘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。此外，剧集的创新性、价值观传达也会左右观众评分，全面考量这些因素才能给出客观评价。</a:t>
            </a:r>
            <a:endParaRPr lang="en-US" sz="900" dirty="0">
              <a:latin typeface="+mn-ea"/>
            </a:endParaRPr>
          </a:p>
        </p:txBody>
      </p:sp>
      <p:sp>
        <p:nvSpPr>
          <p:cNvPr id="18" name="Text 12"/>
          <p:cNvSpPr txBox="1"/>
          <p:nvPr/>
        </p:nvSpPr>
        <p:spPr>
          <a:xfrm>
            <a:off x="876300" y="3069872"/>
            <a:ext cx="210744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🔍</a:t>
            </a:r>
            <a:r>
              <a:rPr lang="zh-CN" altLang="en-US" sz="1350" b="1" dirty="0">
                <a:solidFill>
                  <a:srgbClr val="2A2A2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HanSansSC-Regular" panose="020B0500000000000000" charset="-122"/>
              </a:rPr>
              <a:t>信息获取渠道</a:t>
            </a:r>
            <a:endParaRPr 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13"/>
          <p:cNvSpPr txBox="1"/>
          <p:nvPr/>
        </p:nvSpPr>
        <p:spPr>
          <a:xfrm>
            <a:off x="219457" y="3492786"/>
            <a:ext cx="2850656" cy="7379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4000"/>
              </a:lnSpc>
              <a:buNone/>
            </a:pP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        主要通过影视平台、社交媒体、专业影评网站获取评分信息。</a:t>
            </a:r>
            <a:r>
              <a:rPr lang="zh-CN" altLang="en-US" sz="105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影视平台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提供直观的评分展示，</a:t>
            </a:r>
            <a:r>
              <a:rPr lang="zh-CN" altLang="en-US" sz="1050" b="1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社交媒体</a:t>
            </a:r>
            <a:r>
              <a:rPr lang="zh-CN" altLang="en-US" sz="900" dirty="0">
                <a:solidFill>
                  <a:srgbClr val="2A2A2A"/>
                </a:solidFill>
                <a:latin typeface="+mn-ea"/>
                <a:cs typeface="SourceHanSansSC-Regular" panose="020B0500000000000000" charset="-122"/>
              </a:rPr>
              <a:t>上有观众的真实讨论和推荐，专业影评网站则有深度分析和权威评价。系统可整合这些渠道信息，为观众提供更全面、多元的评分参考。</a:t>
            </a:r>
            <a:endParaRPr lang="en-US" sz="900" dirty="0">
              <a:latin typeface="+mn-ea"/>
            </a:endParaRPr>
          </a:p>
        </p:txBody>
      </p:sp>
      <p:sp>
        <p:nvSpPr>
          <p:cNvPr id="22" name="Text 0"/>
          <p:cNvSpPr txBox="1"/>
          <p:nvPr/>
        </p:nvSpPr>
        <p:spPr>
          <a:xfrm>
            <a:off x="-18415" y="-20955"/>
            <a:ext cx="9162415" cy="79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观众需求调研</a:t>
            </a: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|Into the Audience</a:t>
            </a:r>
            <a:endParaRPr lang="en-US" altLang="zh-CN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</a:endParaRPr>
          </a:p>
          <a:p>
            <a:pPr marL="0" indent="0" algn="ctr">
              <a:lnSpc>
                <a:spcPct val="96000"/>
              </a:lnSpc>
              <a:buNone/>
            </a:pP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0382" y="1249359"/>
            <a:ext cx="6783647" cy="2646718"/>
          </a:xfrm>
          <a:custGeom>
            <a:avLst/>
            <a:gdLst/>
            <a:ahLst/>
            <a:cxnLst/>
            <a:rect l="l" t="t" r="r" b="b"/>
            <a:pathLst>
              <a:path w="6783647" h="2646718">
                <a:moveTo>
                  <a:pt x="0" y="0"/>
                </a:moveTo>
                <a:lnTo>
                  <a:pt x="6783647" y="0"/>
                </a:lnTo>
                <a:lnTo>
                  <a:pt x="6783647" y="2646718"/>
                </a:lnTo>
                <a:lnTo>
                  <a:pt x="0" y="2646718"/>
                </a:lnTo>
                <a:close/>
              </a:path>
            </a:pathLst>
          </a:custGeom>
          <a:solidFill>
            <a:srgbClr val="FFC20A">
              <a:alpha val="20000"/>
            </a:srgb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//img.tukuppt.com/aippt_uploads/24141822/24/08/21/66c55aebd18e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9778" y="-1049318"/>
            <a:ext cx="4455951" cy="3742167"/>
          </a:xfrm>
          <a:prstGeom prst="rect">
            <a:avLst/>
          </a:prstGeom>
        </p:spPr>
      </p:pic>
      <p:pic>
        <p:nvPicPr>
          <p:cNvPr id="4" name="Image 1" descr="//img.tukuppt.com/aippt_uploads/24141822/24/08/21/66c5556dcd6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413220" y="122113"/>
            <a:ext cx="1927549" cy="1899410"/>
          </a:xfrm>
          <a:prstGeom prst="rect">
            <a:avLst/>
          </a:prstGeom>
        </p:spPr>
      </p:pic>
      <p:pic>
        <p:nvPicPr>
          <p:cNvPr id="5" name="Image 2" descr="//img.tukuppt.com/aippt_uploads/24141822/24/08/21/66c55b4a9c9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6744" y="3236058"/>
            <a:ext cx="2815901" cy="2608210"/>
          </a:xfrm>
          <a:prstGeom prst="rect">
            <a:avLst/>
          </a:prstGeom>
        </p:spPr>
      </p:pic>
      <p:pic>
        <p:nvPicPr>
          <p:cNvPr id="6" name="Image 3" descr="//img.tukuppt.com/aippt_uploads/24141822/24/08/21/66c5556dcea7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532964">
            <a:off x="-34109" y="3684625"/>
            <a:ext cx="1536332" cy="1522237"/>
          </a:xfrm>
          <a:prstGeom prst="rect">
            <a:avLst/>
          </a:prstGeom>
        </p:spPr>
      </p:pic>
      <p:pic>
        <p:nvPicPr>
          <p:cNvPr id="7" name="Image 4" descr="//img.tukuppt.com/aippt_uploads/24141822/24/08/21/66c55703a497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743" y="950598"/>
            <a:ext cx="1477687" cy="3484502"/>
          </a:xfrm>
          <a:prstGeom prst="rect">
            <a:avLst/>
          </a:prstGeom>
        </p:spPr>
      </p:pic>
      <p:pic>
        <p:nvPicPr>
          <p:cNvPr id="8" name="Image 5" descr="//img.tukuppt.com/aippt_uploads/24141822/24/08/21/66c55ac9d122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799" y="3404945"/>
            <a:ext cx="3931152" cy="3236009"/>
          </a:xfrm>
          <a:prstGeom prst="rect">
            <a:avLst/>
          </a:prstGeom>
        </p:spPr>
      </p:pic>
      <p:pic>
        <p:nvPicPr>
          <p:cNvPr id="9" name="Image 6" descr="//img.tukuppt.com/aippt_uploads/24141822/24/08/21/66c5556dcd54f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513" y="3143242"/>
            <a:ext cx="2068917" cy="2046182"/>
          </a:xfrm>
          <a:prstGeom prst="rect">
            <a:avLst/>
          </a:prstGeom>
        </p:spPr>
      </p:pic>
      <p:pic>
        <p:nvPicPr>
          <p:cNvPr id="10" name="Image 7" descr="//img.tukuppt.com/aippt_uploads/24141822/24/08/21/66c55bc4b5a29.png!/fwfh2/960x9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037" y="-1037001"/>
            <a:ext cx="4413914" cy="2875167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-37420" y="2238273"/>
            <a:ext cx="9239250" cy="764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5175" kern="0" spc="150" dirty="0">
                <a:solidFill>
                  <a:srgbClr val="FFC20A"/>
                </a:solidFill>
                <a:latin typeface="tsangershuyuant-w04" panose="02020400000000000000" charset="-122"/>
                <a:ea typeface="tsangershuyuant-w04" panose="02020400000000000000" charset="-122"/>
                <a:cs typeface="tsangershuyuant-w04" panose="02020400000000000000" charset="-122"/>
              </a:rPr>
              <a:t>竞品分析</a:t>
            </a:r>
            <a:endParaRPr lang="en-US" sz="5250" dirty="0">
              <a:solidFill>
                <a:srgbClr val="FFC20A"/>
              </a:solidFill>
            </a:endParaRPr>
          </a:p>
        </p:txBody>
      </p:sp>
      <p:sp>
        <p:nvSpPr>
          <p:cNvPr id="12" name="Text 2"/>
          <p:cNvSpPr txBox="1"/>
          <p:nvPr/>
        </p:nvSpPr>
        <p:spPr>
          <a:xfrm>
            <a:off x="3821274" y="1654810"/>
            <a:ext cx="952500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PART</a:t>
            </a:r>
            <a:endParaRPr lang="en-US" sz="2250" dirty="0"/>
          </a:p>
        </p:txBody>
      </p:sp>
      <p:sp>
        <p:nvSpPr>
          <p:cNvPr id="13" name="Text 3"/>
          <p:cNvSpPr txBox="1"/>
          <p:nvPr/>
        </p:nvSpPr>
        <p:spPr>
          <a:xfrm>
            <a:off x="4813138" y="1654810"/>
            <a:ext cx="481012" cy="366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96000"/>
              </a:lnSpc>
              <a:buNone/>
            </a:pPr>
            <a:r>
              <a:rPr lang="en-US" sz="2400" b="1" kern="0" spc="150" dirty="0">
                <a:solidFill>
                  <a:srgbClr val="F8C17A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04</a:t>
            </a:r>
            <a:endParaRPr lang="en-US" sz="2250" dirty="0"/>
          </a:p>
        </p:txBody>
      </p:sp>
      <p:sp>
        <p:nvSpPr>
          <p:cNvPr id="14" name="Text 4"/>
          <p:cNvSpPr txBox="1"/>
          <p:nvPr/>
        </p:nvSpPr>
        <p:spPr>
          <a:xfrm>
            <a:off x="2702719" y="3236058"/>
            <a:ext cx="3738563" cy="2047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GB" altLang="en-US" sz="675" dirty="0">
                <a:solidFill>
                  <a:srgbClr val="9B9B9B"/>
                </a:solidFill>
                <a:latin typeface="SourceHanSansSC-Light" panose="020B0300000000000000" charset="-122"/>
                <a:ea typeface="SourceHanSansSC-Light" panose="020B0300000000000000" charset="-122"/>
                <a:cs typeface="SourceHanSansSC-Light" panose="020B0300000000000000" charset="-122"/>
              </a:rPr>
              <a:t>Copy paste fonts. Choose the only option to retain text. Copy paste fonts. Choose the only option to retain text.Copy paste fonts. Choose the only option to retain text.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876300" y="224645"/>
            <a:ext cx="7391400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rgbClr val="555555"/>
                </a:solidFill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自身竞争力分析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4388797" y="592770"/>
            <a:ext cx="366405" cy="66508"/>
          </a:xfrm>
          <a:custGeom>
            <a:avLst/>
            <a:gdLst/>
            <a:ahLst/>
            <a:cxnLst/>
            <a:rect l="l" t="t" r="r" b="b"/>
            <a:pathLst>
              <a:path w="366405" h="66508">
                <a:moveTo>
                  <a:pt x="0" y="0"/>
                </a:moveTo>
                <a:lnTo>
                  <a:pt x="366405" y="0"/>
                </a:lnTo>
                <a:lnTo>
                  <a:pt x="366405" y="66508"/>
                </a:lnTo>
                <a:lnTo>
                  <a:pt x="0" y="66508"/>
                </a:lnTo>
                <a:close/>
              </a:path>
            </a:pathLst>
          </a:custGeom>
          <a:solidFill>
            <a:srgbClr val="FFC79E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0795" y="1056132"/>
            <a:ext cx="2163964" cy="337554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7723" y="1355307"/>
            <a:ext cx="636536" cy="63653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259" y="1056132"/>
            <a:ext cx="2163964" cy="3375549"/>
          </a:xfrm>
          <a:prstGeom prst="rect">
            <a:avLst/>
          </a:prstGeom>
        </p:spPr>
      </p:pic>
      <p:sp>
        <p:nvSpPr>
          <p:cNvPr id="7" name="Text 2"/>
          <p:cNvSpPr txBox="1"/>
          <p:nvPr/>
        </p:nvSpPr>
        <p:spPr>
          <a:xfrm>
            <a:off x="359332" y="1490355"/>
            <a:ext cx="177130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豆瓣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284306" y="2039960"/>
            <a:ext cx="1815230" cy="2201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highlight>
                  <a:srgbClr val="FFF2CC"/>
                </a:highlight>
              </a:rPr>
              <a:t>相似度</a:t>
            </a:r>
            <a:r>
              <a:rPr lang="zh-CN" altLang="en-US" sz="1200" dirty="0"/>
              <a:t>：</a:t>
            </a:r>
            <a:r>
              <a:rPr lang="zh-CN" altLang="en-US" sz="1200" dirty="0">
                <a:solidFill>
                  <a:schemeClr val="accent4"/>
                </a:solidFill>
              </a:rPr>
              <a:t>★★★★</a:t>
            </a:r>
            <a:r>
              <a:rPr lang="zh-CN" altLang="en-US" sz="1200" dirty="0"/>
              <a:t>☆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highlight>
                  <a:srgbClr val="FFF2CC"/>
                </a:highlight>
              </a:rPr>
              <a:t>共同点</a:t>
            </a:r>
            <a:r>
              <a:rPr lang="zh-CN" altLang="en-US" sz="1200" dirty="0"/>
              <a:t>：评分系统、用户评论、剧集数据库、社区氛围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highlight>
                  <a:srgbClr val="FFF2CC"/>
                </a:highlight>
              </a:rPr>
              <a:t>差异化优势</a:t>
            </a:r>
            <a:r>
              <a:rPr lang="zh-CN" altLang="en-US" sz="1200" dirty="0"/>
              <a:t>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dirty="0"/>
              <a:t>本应用：评分文化新颖、拖拽交互排名、</a:t>
            </a:r>
            <a:r>
              <a:rPr lang="en-US" altLang="zh-CN" sz="1200" dirty="0"/>
              <a:t>AI</a:t>
            </a:r>
            <a:r>
              <a:rPr lang="zh-CN" altLang="en-US" sz="1200" dirty="0"/>
              <a:t>心灵匹配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highlight>
                  <a:srgbClr val="FFF2CC"/>
                </a:highlight>
              </a:rPr>
              <a:t>目标用户</a:t>
            </a:r>
            <a:r>
              <a:rPr lang="zh-CN" altLang="en-US" sz="1200" dirty="0"/>
              <a:t>：豆瓣偏向文艺青年，本应用偏向</a:t>
            </a:r>
            <a:r>
              <a:rPr lang="zh-CN" altLang="en-US" sz="1200" u="sng" dirty="0"/>
              <a:t>年轻化、娱乐化</a:t>
            </a:r>
            <a:r>
              <a:rPr lang="zh-CN" altLang="en-US" sz="1200" dirty="0"/>
              <a:t>用户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5688" y="1056132"/>
            <a:ext cx="2163964" cy="3375549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2616" y="1355307"/>
            <a:ext cx="636536" cy="636536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9009" y="1056132"/>
            <a:ext cx="2163964" cy="3375549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188" y="1355307"/>
            <a:ext cx="636536" cy="636536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5937" y="1355307"/>
            <a:ext cx="636536" cy="636536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089" y="1468305"/>
            <a:ext cx="362340" cy="362340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2135" y="1476947"/>
            <a:ext cx="467713" cy="467713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05688" y="1476947"/>
            <a:ext cx="342583" cy="342583"/>
          </a:xfrm>
          <a:prstGeom prst="rect">
            <a:avLst/>
          </a:prstGeom>
        </p:spPr>
      </p:pic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59009" y="1476947"/>
            <a:ext cx="368926" cy="368926"/>
          </a:xfrm>
          <a:prstGeom prst="rect">
            <a:avLst/>
          </a:prstGeom>
        </p:spPr>
      </p:pic>
      <p:sp>
        <p:nvSpPr>
          <p:cNvPr id="19" name="Text 5"/>
          <p:cNvSpPr txBox="1"/>
          <p:nvPr/>
        </p:nvSpPr>
        <p:spPr>
          <a:xfrm>
            <a:off x="2524303" y="2060964"/>
            <a:ext cx="1771303" cy="2200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相似度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</a:t>
            </a:r>
            <a:r>
              <a:rPr lang="zh-CN" altLang="en-US" sz="1200" dirty="0">
                <a:solidFill>
                  <a:schemeClr val="accent4"/>
                </a:solidFill>
                <a:latin typeface="+mn-ea"/>
                <a:cs typeface="SourceHanSansSC-Regular" panose="020B0500000000000000" charset="-122"/>
              </a:rPr>
              <a:t>★★★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☆☆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共同点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：个性化推荐、剧集分类、用户画像分析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差异化优势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中文语境、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心灵匹配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概念、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游戏化交互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，但缺乏海量版权内容、成熟的算法、全球化服务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目标用户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：面向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免费娱乐用户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而非付费用户指向</a:t>
            </a:r>
            <a:endParaRPr lang="en-US" sz="1200" dirty="0">
              <a:latin typeface="+mn-ea"/>
            </a:endParaRPr>
          </a:p>
        </p:txBody>
      </p:sp>
      <p:sp>
        <p:nvSpPr>
          <p:cNvPr id="24" name="Text 0"/>
          <p:cNvSpPr txBox="1"/>
          <p:nvPr/>
        </p:nvSpPr>
        <p:spPr>
          <a:xfrm>
            <a:off x="-18415" y="-20955"/>
            <a:ext cx="9162415" cy="79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96000"/>
              </a:lnSpc>
              <a:buNone/>
            </a:pP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</a:p>
          <a:p>
            <a:pPr marL="0" indent="0" algn="ctr">
              <a:lnSpc>
                <a:spcPct val="96000"/>
              </a:lnSpc>
              <a:buNone/>
            </a:pP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竞品分析</a:t>
            </a:r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|Difference </a:t>
            </a:r>
            <a:r>
              <a:rPr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to</a:t>
            </a: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 </a:t>
            </a:r>
            <a:r>
              <a:rPr lang="en-US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HanSansSC-Regular" panose="020B0500000000000000" charset="-122"/>
                <a:ea typeface="SourceHanSansSC-Regular" panose="020B0500000000000000" charset="-122"/>
                <a:cs typeface="SourceHanSansSC-Regular" panose="020B0500000000000000" charset="-122"/>
              </a:rPr>
              <a:t>Peers</a:t>
            </a:r>
          </a:p>
          <a:p>
            <a:pPr marL="0" indent="0" algn="ctr">
              <a:lnSpc>
                <a:spcPct val="96000"/>
              </a:lnSpc>
              <a:buNone/>
            </a:pPr>
            <a:endParaRPr lang="zh-CN" altLang="en-US" sz="1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HanSansSC-Regular" panose="020B0500000000000000" charset="-122"/>
              <a:ea typeface="SourceHanSansSC-Regular" panose="020B0500000000000000" charset="-122"/>
              <a:cs typeface="SourceHanSansSC-Regular" panose="020B0500000000000000" charset="-122"/>
              <a:sym typeface="+mn-ea"/>
            </a:endParaRPr>
          </a:p>
        </p:txBody>
      </p:sp>
      <p:sp>
        <p:nvSpPr>
          <p:cNvPr id="26" name="Text 2"/>
          <p:cNvSpPr txBox="1"/>
          <p:nvPr/>
        </p:nvSpPr>
        <p:spPr>
          <a:xfrm>
            <a:off x="3186293" y="1366003"/>
            <a:ext cx="95987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Netflix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5"/>
          <p:cNvSpPr txBox="1"/>
          <p:nvPr/>
        </p:nvSpPr>
        <p:spPr>
          <a:xfrm>
            <a:off x="4874413" y="2018585"/>
            <a:ext cx="1771303" cy="2422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相似度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</a:t>
            </a:r>
            <a:r>
              <a:rPr lang="zh-CN" altLang="en-US" sz="1200" dirty="0">
                <a:solidFill>
                  <a:schemeClr val="accent4"/>
                </a:solidFill>
                <a:latin typeface="+mn-ea"/>
                <a:cs typeface="SourceHanSansSC-Regular" panose="020B0500000000000000" charset="-122"/>
              </a:rPr>
              <a:t>★★★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☆☆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共同点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：二次元文化、梗文化、年轻用户群体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差异化优势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AI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心灵匹配、拖拽评分、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多类型剧集覆盖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而非侧重视频内容生态、弹幕文化、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UP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主创作生态</a:t>
            </a:r>
            <a:endParaRPr lang="en-US" altLang="zh-CN" sz="1200" dirty="0">
              <a:solidFill>
                <a:srgbClr val="000000"/>
              </a:solidFill>
              <a:latin typeface="+mn-ea"/>
              <a:cs typeface="SourceHanSansSC-Regular" panose="020B0500000000000000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目标用户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站更偏向二次元，本应用覆盖更广泛的剧集类型</a:t>
            </a:r>
            <a:endParaRPr lang="en-US" sz="1200" dirty="0">
              <a:latin typeface="+mn-ea"/>
            </a:endParaRPr>
          </a:p>
        </p:txBody>
      </p:sp>
      <p:sp>
        <p:nvSpPr>
          <p:cNvPr id="28" name="Text 2"/>
          <p:cNvSpPr txBox="1"/>
          <p:nvPr/>
        </p:nvSpPr>
        <p:spPr>
          <a:xfrm>
            <a:off x="5310081" y="1504541"/>
            <a:ext cx="115579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站番剧区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5"/>
          <p:cNvSpPr txBox="1"/>
          <p:nvPr/>
        </p:nvSpPr>
        <p:spPr>
          <a:xfrm>
            <a:off x="7088391" y="2000667"/>
            <a:ext cx="1771303" cy="2422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相似度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</a:t>
            </a:r>
            <a:r>
              <a:rPr lang="zh-CN" altLang="en-US" sz="1200" dirty="0">
                <a:solidFill>
                  <a:schemeClr val="accent4"/>
                </a:solidFill>
                <a:latin typeface="+mn-ea"/>
                <a:cs typeface="SourceHanSansSC-Regular" panose="020B0500000000000000" charset="-122"/>
              </a:rPr>
              <a:t>★★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☆☆☆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共同点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：影视评分系统、观众评价、剧集推荐功能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差异化优势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：本应用：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强调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主观情感共鸣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而非客观评价，而后者以专业影评人聚合的</a:t>
            </a:r>
            <a:r>
              <a:rPr lang="zh-CN" altLang="en-US" sz="1200" u="sng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权威性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为重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200" b="1" dirty="0">
                <a:solidFill>
                  <a:srgbClr val="000000"/>
                </a:solidFill>
                <a:highlight>
                  <a:srgbClr val="FFF2CC"/>
                </a:highlight>
                <a:latin typeface="+mn-ea"/>
                <a:cs typeface="SourceHanSansSC-Regular" panose="020B0500000000000000" charset="-122"/>
              </a:rPr>
              <a:t>目标用户</a:t>
            </a:r>
            <a:r>
              <a:rPr lang="zh-CN" altLang="en-US" sz="1200" dirty="0">
                <a:solidFill>
                  <a:srgbClr val="000000"/>
                </a:solidFill>
                <a:latin typeface="+mn-ea"/>
                <a:cs typeface="SourceHanSansSC-Regular" panose="020B0500000000000000" charset="-122"/>
              </a:rPr>
              <a:t>：烂番茄寻求专业参考的影迷、行业人士而本应用追求个性表达、社区认同的年轻娱乐用户</a:t>
            </a:r>
            <a:endParaRPr lang="en-US" sz="1200" dirty="0">
              <a:latin typeface="+mn-ea"/>
            </a:endParaRPr>
          </a:p>
        </p:txBody>
      </p:sp>
      <p:sp>
        <p:nvSpPr>
          <p:cNvPr id="30" name="Text 2"/>
          <p:cNvSpPr txBox="1"/>
          <p:nvPr/>
        </p:nvSpPr>
        <p:spPr>
          <a:xfrm>
            <a:off x="7537811" y="1510975"/>
            <a:ext cx="115579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烂番茄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豆瓣阅读最新版-豆瓣论坛app下载4.1.1-乐游网软件下载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175"/>
            <a:ext cx="757886" cy="75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flix: Neuheiten, die im Juni 2025 zu sehen sind - Filme und Serien ...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r="21005"/>
          <a:stretch>
            <a:fillRect/>
          </a:stretch>
        </p:blipFill>
        <p:spPr bwMode="auto">
          <a:xfrm>
            <a:off x="2217449" y="1235008"/>
            <a:ext cx="819763" cy="8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联系ZENTEK信弘智能-NVIDIA 核心合作伙伴Elite Partner。提供GPU、vPGU、DGX、Omniverse的产品和服务。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32" y="1172526"/>
            <a:ext cx="867434" cy="86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50599" y="1194901"/>
            <a:ext cx="777414" cy="81443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FiMzgxZjIwNzU5MjJmYjQ3NGNkZDRkNWEwMzJiZG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1761</Words>
  <Application>Microsoft Office PowerPoint</Application>
  <PresentationFormat>全屏显示(16:9)</PresentationFormat>
  <Paragraphs>149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SourceHanSansSC-Light</vt:lpstr>
      <vt:lpstr>微软雅黑</vt:lpstr>
      <vt:lpstr>Calibri</vt:lpstr>
      <vt:lpstr>Arial</vt:lpstr>
      <vt:lpstr>tsangershuyuant-w04</vt:lpstr>
      <vt:lpstr>Noto Sans SC Black</vt:lpstr>
      <vt:lpstr>SourceHanSansSC-Regular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昊廷 蒋</cp:lastModifiedBy>
  <cp:revision>9</cp:revision>
  <dcterms:created xsi:type="dcterms:W3CDTF">2025-10-28T04:23:00Z</dcterms:created>
  <dcterms:modified xsi:type="dcterms:W3CDTF">2025-11-04T13:06:16Z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809DF1FE72804325B1F0FEE6FDD75B4F</vt:lpwstr>
  </property>
  <property fmtid="{D5CDD505-2E9C-101B-9397-08002B2CF9AE}" pid="3" name="KSOProductBuildVer">
    <vt:lpwstr>2052-11.1.0.12173</vt:lpwstr>
  </property>
</Properties>
</file>